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00" r:id="rId2"/>
    <p:sldId id="301" r:id="rId3"/>
    <p:sldId id="258" r:id="rId4"/>
    <p:sldId id="303" r:id="rId5"/>
    <p:sldId id="273" r:id="rId6"/>
    <p:sldId id="304" r:id="rId7"/>
    <p:sldId id="274" r:id="rId8"/>
    <p:sldId id="262" r:id="rId9"/>
    <p:sldId id="305" r:id="rId10"/>
    <p:sldId id="269" r:id="rId11"/>
    <p:sldId id="308" r:id="rId12"/>
    <p:sldId id="307" r:id="rId13"/>
    <p:sldId id="306" r:id="rId14"/>
    <p:sldId id="309" r:id="rId15"/>
    <p:sldId id="326" r:id="rId16"/>
    <p:sldId id="321" r:id="rId17"/>
    <p:sldId id="320" r:id="rId18"/>
    <p:sldId id="322" r:id="rId19"/>
    <p:sldId id="319" r:id="rId20"/>
    <p:sldId id="314" r:id="rId21"/>
    <p:sldId id="315" r:id="rId22"/>
    <p:sldId id="310" r:id="rId23"/>
    <p:sldId id="311" r:id="rId24"/>
    <p:sldId id="312" r:id="rId25"/>
    <p:sldId id="316" r:id="rId26"/>
    <p:sldId id="313" r:id="rId27"/>
    <p:sldId id="317" r:id="rId28"/>
    <p:sldId id="325" r:id="rId29"/>
    <p:sldId id="324" r:id="rId30"/>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41" autoAdjust="0"/>
  </p:normalViewPr>
  <p:slideViewPr>
    <p:cSldViewPr>
      <p:cViewPr varScale="1">
        <p:scale>
          <a:sx n="65" d="100"/>
          <a:sy n="65" d="100"/>
        </p:scale>
        <p:origin x="188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6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645"/>
          </a:xfrm>
          <a:prstGeom prst="rect">
            <a:avLst/>
          </a:prstGeom>
        </p:spPr>
        <p:txBody>
          <a:bodyPr vert="horz" lIns="91440" tIns="45720" rIns="91440" bIns="45720" rtlCol="0"/>
          <a:lstStyle>
            <a:lvl1pPr algn="r">
              <a:defRPr sz="1200"/>
            </a:lvl1pPr>
          </a:lstStyle>
          <a:p>
            <a:fld id="{840CDCB5-9158-4DA4-A2BC-BAA77F4966A7}" type="datetimeFigureOut">
              <a:rPr lang="en-US" smtClean="0"/>
              <a:t>2/10/2022</a:t>
            </a:fld>
            <a:endParaRPr lang="en-US"/>
          </a:p>
        </p:txBody>
      </p:sp>
      <p:sp>
        <p:nvSpPr>
          <p:cNvPr id="4" name="Footer Placeholder 3"/>
          <p:cNvSpPr>
            <a:spLocks noGrp="1"/>
          </p:cNvSpPr>
          <p:nvPr>
            <p:ph type="ftr" sz="quarter" idx="2"/>
          </p:nvPr>
        </p:nvSpPr>
        <p:spPr>
          <a:xfrm>
            <a:off x="0" y="8845630"/>
            <a:ext cx="2971800" cy="4666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630"/>
            <a:ext cx="2971800" cy="466645"/>
          </a:xfrm>
          <a:prstGeom prst="rect">
            <a:avLst/>
          </a:prstGeom>
        </p:spPr>
        <p:txBody>
          <a:bodyPr vert="horz" lIns="91440" tIns="45720" rIns="91440" bIns="45720" rtlCol="0" anchor="b"/>
          <a:lstStyle>
            <a:lvl1pPr algn="r">
              <a:defRPr sz="1200"/>
            </a:lvl1pPr>
          </a:lstStyle>
          <a:p>
            <a:fld id="{BD22BA3B-50AC-4B9B-B018-4D2329E3FB22}" type="slidenum">
              <a:rPr lang="en-US" smtClean="0"/>
              <a:t>‹#›</a:t>
            </a:fld>
            <a:endParaRPr lang="en-US"/>
          </a:p>
        </p:txBody>
      </p:sp>
    </p:spTree>
    <p:extLst>
      <p:ext uri="{BB962C8B-B14F-4D97-AF65-F5344CB8AC3E}">
        <p14:creationId xmlns:p14="http://schemas.microsoft.com/office/powerpoint/2010/main" val="182866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92B9377C-4CE6-4760-B089-DD60C519C6F8}" type="datetimeFigureOut">
              <a:rPr lang="en-US" smtClean="0"/>
              <a:t>2/10/2022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35253B4A-DECF-4AFB-B685-1FA00EC7C9D7}" type="slidenum">
              <a:rPr lang="en-US" smtClean="0"/>
              <a:t>‹#›</a:t>
            </a:fld>
            <a:endParaRPr lang="en-US"/>
          </a:p>
        </p:txBody>
      </p:sp>
    </p:spTree>
    <p:extLst>
      <p:ext uri="{BB962C8B-B14F-4D97-AF65-F5344CB8AC3E}">
        <p14:creationId xmlns:p14="http://schemas.microsoft.com/office/powerpoint/2010/main" val="2908693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253B4A-DECF-4AFB-B685-1FA00EC7C9D7}" type="slidenum">
              <a:rPr lang="en-US" smtClean="0"/>
              <a:t>1</a:t>
            </a:fld>
            <a:endParaRPr lang="en-US"/>
          </a:p>
        </p:txBody>
      </p:sp>
    </p:spTree>
    <p:extLst>
      <p:ext uri="{BB962C8B-B14F-4D97-AF65-F5344CB8AC3E}">
        <p14:creationId xmlns:p14="http://schemas.microsoft.com/office/powerpoint/2010/main" val="163920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53B4A-DECF-4AFB-B685-1FA00EC7C9D7}" type="slidenum">
              <a:rPr lang="en-US" smtClean="0"/>
              <a:t>3</a:t>
            </a:fld>
            <a:endParaRPr lang="en-US"/>
          </a:p>
        </p:txBody>
      </p:sp>
    </p:spTree>
    <p:extLst>
      <p:ext uri="{BB962C8B-B14F-4D97-AF65-F5344CB8AC3E}">
        <p14:creationId xmlns:p14="http://schemas.microsoft.com/office/powerpoint/2010/main" val="107176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53B4A-DECF-4AFB-B685-1FA00EC7C9D7}" type="slidenum">
              <a:rPr lang="en-US" smtClean="0"/>
              <a:t>5</a:t>
            </a:fld>
            <a:endParaRPr lang="en-US"/>
          </a:p>
        </p:txBody>
      </p:sp>
    </p:spTree>
    <p:extLst>
      <p:ext uri="{BB962C8B-B14F-4D97-AF65-F5344CB8AC3E}">
        <p14:creationId xmlns:p14="http://schemas.microsoft.com/office/powerpoint/2010/main" val="2809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53B4A-DECF-4AFB-B685-1FA00EC7C9D7}" type="slidenum">
              <a:rPr lang="en-US" smtClean="0"/>
              <a:t>7</a:t>
            </a:fld>
            <a:endParaRPr lang="en-US"/>
          </a:p>
        </p:txBody>
      </p:sp>
    </p:spTree>
    <p:extLst>
      <p:ext uri="{BB962C8B-B14F-4D97-AF65-F5344CB8AC3E}">
        <p14:creationId xmlns:p14="http://schemas.microsoft.com/office/powerpoint/2010/main" val="394809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253B4A-DECF-4AFB-B685-1FA00EC7C9D7}" type="slidenum">
              <a:rPr lang="en-US" smtClean="0"/>
              <a:t>8</a:t>
            </a:fld>
            <a:endParaRPr lang="en-US"/>
          </a:p>
        </p:txBody>
      </p:sp>
    </p:spTree>
    <p:extLst>
      <p:ext uri="{BB962C8B-B14F-4D97-AF65-F5344CB8AC3E}">
        <p14:creationId xmlns:p14="http://schemas.microsoft.com/office/powerpoint/2010/main" val="91231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253B4A-DECF-4AFB-B685-1FA00EC7C9D7}" type="slidenum">
              <a:rPr lang="en-US" smtClean="0"/>
              <a:t>10</a:t>
            </a:fld>
            <a:endParaRPr lang="en-US"/>
          </a:p>
        </p:txBody>
      </p:sp>
    </p:spTree>
    <p:extLst>
      <p:ext uri="{BB962C8B-B14F-4D97-AF65-F5344CB8AC3E}">
        <p14:creationId xmlns:p14="http://schemas.microsoft.com/office/powerpoint/2010/main" val="242019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53B4A-DECF-4AFB-B685-1FA00EC7C9D7}" type="slidenum">
              <a:rPr lang="en-US" smtClean="0"/>
              <a:t>12</a:t>
            </a:fld>
            <a:endParaRPr lang="en-US"/>
          </a:p>
        </p:txBody>
      </p:sp>
    </p:spTree>
    <p:extLst>
      <p:ext uri="{BB962C8B-B14F-4D97-AF65-F5344CB8AC3E}">
        <p14:creationId xmlns:p14="http://schemas.microsoft.com/office/powerpoint/2010/main" val="214562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A3DFD211-DEFF-4FDB-8D85-E584011A1B7B}" type="datetimeFigureOut">
              <a:rPr lang="en-US" smtClean="0"/>
              <a:t>2/10/2022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EBFDEB3-5178-4940-BF12-1507B6EBB3CF}"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DFD211-DEFF-4FDB-8D85-E584011A1B7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DFD211-DEFF-4FDB-8D85-E584011A1B7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DFD211-DEFF-4FDB-8D85-E584011A1B7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3DFD211-DEFF-4FDB-8D85-E584011A1B7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EBFDEB3-5178-4940-BF12-1507B6EBB3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3DFD211-DEFF-4FDB-8D85-E584011A1B7B}"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3DFD211-DEFF-4FDB-8D85-E584011A1B7B}"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3DFD211-DEFF-4FDB-8D85-E584011A1B7B}"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FD211-DEFF-4FDB-8D85-E584011A1B7B}"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3DFD211-DEFF-4FDB-8D85-E584011A1B7B}"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3DFD211-DEFF-4FDB-8D85-E584011A1B7B}"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FDEB3-5178-4940-BF12-1507B6EBB3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3DFD211-DEFF-4FDB-8D85-E584011A1B7B}" type="datetimeFigureOut">
              <a:rPr lang="en-US" smtClean="0"/>
              <a:t>2/10/2022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EBFDEB3-5178-4940-BF12-1507B6EBB3C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oabl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moab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67000"/>
            <a:ext cx="8229600" cy="1828800"/>
          </a:xfrm>
        </p:spPr>
        <p:txBody>
          <a:bodyPr>
            <a:normAutofit fontScale="90000"/>
          </a:bodyPr>
          <a:lstStyle/>
          <a:p>
            <a:r>
              <a:rPr lang="en-US" dirty="0"/>
              <a:t>Special Needs Trust Planning Basics</a:t>
            </a:r>
            <a:br>
              <a:rPr lang="en-US" dirty="0"/>
            </a:br>
            <a:r>
              <a:rPr lang="en-US" dirty="0"/>
              <a:t>and </a:t>
            </a:r>
            <a:br>
              <a:rPr lang="en-US" dirty="0"/>
            </a:br>
            <a:r>
              <a:rPr lang="en-US" dirty="0"/>
              <a:t>ABLE ACCOUNTS</a:t>
            </a:r>
          </a:p>
        </p:txBody>
      </p:sp>
      <p:sp>
        <p:nvSpPr>
          <p:cNvPr id="3" name="Subtitle 2"/>
          <p:cNvSpPr>
            <a:spLocks noGrp="1"/>
          </p:cNvSpPr>
          <p:nvPr>
            <p:ph type="subTitle" idx="1"/>
          </p:nvPr>
        </p:nvSpPr>
        <p:spPr>
          <a:xfrm>
            <a:off x="1447800" y="4876800"/>
            <a:ext cx="6400800" cy="1752600"/>
          </a:xfrm>
        </p:spPr>
        <p:txBody>
          <a:bodyPr/>
          <a:lstStyle/>
          <a:p>
            <a:r>
              <a:rPr lang="en-US" dirty="0"/>
              <a:t>The Rooks Law Firm, LLC</a:t>
            </a:r>
          </a:p>
          <a:p>
            <a:r>
              <a:rPr lang="en-US" dirty="0"/>
              <a:t>Jessica Rooks</a:t>
            </a:r>
          </a:p>
        </p:txBody>
      </p:sp>
    </p:spTree>
    <p:extLst>
      <p:ext uri="{BB962C8B-B14F-4D97-AF65-F5344CB8AC3E}">
        <p14:creationId xmlns:p14="http://schemas.microsoft.com/office/powerpoint/2010/main" val="131227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Drawbacks of a 1</a:t>
            </a:r>
            <a:r>
              <a:rPr lang="en-US" baseline="30000" dirty="0"/>
              <a:t>st</a:t>
            </a:r>
            <a:r>
              <a:rPr lang="en-US" dirty="0"/>
              <a:t> party Trust</a:t>
            </a:r>
          </a:p>
        </p:txBody>
      </p:sp>
      <p:sp>
        <p:nvSpPr>
          <p:cNvPr id="3" name="Content Placeholder 2"/>
          <p:cNvSpPr>
            <a:spLocks noGrp="1"/>
          </p:cNvSpPr>
          <p:nvPr>
            <p:ph idx="1"/>
          </p:nvPr>
        </p:nvSpPr>
        <p:spPr/>
        <p:txBody>
          <a:bodyPr/>
          <a:lstStyle/>
          <a:p>
            <a:r>
              <a:rPr lang="en-US" dirty="0"/>
              <a:t>There is an age requirement that the disabled individual must be under.</a:t>
            </a:r>
          </a:p>
          <a:p>
            <a:r>
              <a:rPr lang="en-US" dirty="0"/>
              <a:t>The individual must be disabled under the definition set forth in the Social Security Act.</a:t>
            </a:r>
          </a:p>
          <a:p>
            <a:r>
              <a:rPr lang="en-US" dirty="0"/>
              <a:t>Upon the death of the trust beneficiary, or upon earlier termination of the trust, the trustee must pay back the state for any governmental benefits expended on behalf of the disabled person during his or her lifetime. </a:t>
            </a:r>
          </a:p>
          <a:p>
            <a:endParaRPr lang="en-US" dirty="0"/>
          </a:p>
          <a:p>
            <a:endParaRPr lang="en-US" dirty="0"/>
          </a:p>
          <a:p>
            <a:endParaRPr lang="en-US" dirty="0"/>
          </a:p>
        </p:txBody>
      </p:sp>
    </p:spTree>
    <p:extLst>
      <p:ext uri="{BB962C8B-B14F-4D97-AF65-F5344CB8AC3E}">
        <p14:creationId xmlns:p14="http://schemas.microsoft.com/office/powerpoint/2010/main" val="340156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1</a:t>
            </a:r>
            <a:r>
              <a:rPr lang="en-US" baseline="30000" dirty="0"/>
              <a:t>st</a:t>
            </a:r>
            <a:r>
              <a:rPr lang="en-US" dirty="0"/>
              <a:t> Part SNT</a:t>
            </a:r>
          </a:p>
        </p:txBody>
      </p:sp>
      <p:sp>
        <p:nvSpPr>
          <p:cNvPr id="3" name="Content Placeholder 2"/>
          <p:cNvSpPr>
            <a:spLocks noGrp="1"/>
          </p:cNvSpPr>
          <p:nvPr>
            <p:ph idx="1"/>
          </p:nvPr>
        </p:nvSpPr>
        <p:spPr/>
        <p:txBody>
          <a:bodyPr>
            <a:normAutofit lnSpcReduction="10000"/>
          </a:bodyPr>
          <a:lstStyle/>
          <a:p>
            <a:r>
              <a:rPr lang="en-US" dirty="0"/>
              <a:t>Pooled Trust</a:t>
            </a:r>
          </a:p>
          <a:p>
            <a:pPr lvl="1"/>
            <a:r>
              <a:rPr lang="en-US" dirty="0"/>
              <a:t>May have issues with spending money on shelter or food</a:t>
            </a:r>
          </a:p>
          <a:p>
            <a:pPr lvl="1"/>
            <a:r>
              <a:rPr lang="en-US" dirty="0"/>
              <a:t>May have issues with owning land or a house</a:t>
            </a:r>
          </a:p>
          <a:p>
            <a:pPr lvl="1"/>
            <a:r>
              <a:rPr lang="en-US" dirty="0"/>
              <a:t>Ideal for smaller amounts of funds</a:t>
            </a:r>
          </a:p>
          <a:p>
            <a:pPr lvl="1"/>
            <a:r>
              <a:rPr lang="en-US" dirty="0"/>
              <a:t>Charitable donation provision</a:t>
            </a:r>
          </a:p>
          <a:p>
            <a:r>
              <a:rPr lang="en-US" dirty="0"/>
              <a:t>Privately Managed</a:t>
            </a:r>
          </a:p>
          <a:p>
            <a:pPr lvl="1"/>
            <a:r>
              <a:rPr lang="en-US" dirty="0"/>
              <a:t>Can own land and a house</a:t>
            </a:r>
          </a:p>
          <a:p>
            <a:pPr lvl="1"/>
            <a:r>
              <a:rPr lang="en-US" dirty="0"/>
              <a:t>At trustees discretion may decide to spend on food and shelter for decreased government benefit. </a:t>
            </a:r>
          </a:p>
          <a:p>
            <a:pPr lvl="1"/>
            <a:r>
              <a:rPr lang="en-US" dirty="0"/>
              <a:t>Ideal for larger funds</a:t>
            </a:r>
          </a:p>
        </p:txBody>
      </p:sp>
    </p:spTree>
    <p:extLst>
      <p:ext uri="{BB962C8B-B14F-4D97-AF65-F5344CB8AC3E}">
        <p14:creationId xmlns:p14="http://schemas.microsoft.com/office/powerpoint/2010/main" val="205535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can funds for an SNT go? </a:t>
            </a:r>
          </a:p>
        </p:txBody>
      </p:sp>
      <p:sp>
        <p:nvSpPr>
          <p:cNvPr id="3" name="Content Placeholder 2"/>
          <p:cNvSpPr>
            <a:spLocks noGrp="1"/>
          </p:cNvSpPr>
          <p:nvPr>
            <p:ph idx="1"/>
          </p:nvPr>
        </p:nvSpPr>
        <p:spPr/>
        <p:txBody>
          <a:bodyPr numCol="2">
            <a:normAutofit fontScale="55000" lnSpcReduction="20000"/>
          </a:bodyPr>
          <a:lstStyle/>
          <a:p>
            <a:r>
              <a:rPr lang="en-US" sz="3600" dirty="0"/>
              <a:t>The following list is merely examples of possible distributions, but is by no means exhaustive: </a:t>
            </a:r>
          </a:p>
          <a:p>
            <a:r>
              <a:rPr lang="en-US" sz="3600" dirty="0"/>
              <a:t>Accounting services </a:t>
            </a:r>
          </a:p>
          <a:p>
            <a:r>
              <a:rPr lang="en-US" sz="3600" dirty="0"/>
              <a:t>Acupuncture </a:t>
            </a:r>
          </a:p>
          <a:p>
            <a:r>
              <a:rPr lang="en-US" sz="3600" dirty="0"/>
              <a:t>Appliances </a:t>
            </a:r>
          </a:p>
          <a:p>
            <a:r>
              <a:rPr lang="en-US" sz="3600" dirty="0"/>
              <a:t>Assistive technologies </a:t>
            </a:r>
          </a:p>
          <a:p>
            <a:r>
              <a:rPr lang="en-US" sz="3600" dirty="0"/>
              <a:t>Care manager </a:t>
            </a:r>
          </a:p>
          <a:p>
            <a:r>
              <a:rPr lang="en-US" sz="3600" dirty="0"/>
              <a:t>Cleaning services </a:t>
            </a:r>
          </a:p>
          <a:p>
            <a:r>
              <a:rPr lang="en-US" sz="3600" dirty="0"/>
              <a:t>Clothing and shoes </a:t>
            </a:r>
          </a:p>
          <a:p>
            <a:r>
              <a:rPr lang="en-US" sz="3600" dirty="0"/>
              <a:t>Computer (including hardware, software, repairs, and internet) </a:t>
            </a:r>
          </a:p>
          <a:p>
            <a:r>
              <a:rPr lang="en-US" sz="3600" dirty="0"/>
              <a:t>Dental work (not covered by Medicaid) </a:t>
            </a:r>
          </a:p>
          <a:p>
            <a:r>
              <a:rPr lang="en-US" sz="3600" dirty="0"/>
              <a:t>Dry cleaning and clothing repair </a:t>
            </a:r>
          </a:p>
          <a:p>
            <a:r>
              <a:rPr lang="en-US" sz="3600" dirty="0"/>
              <a:t>Elective surgery </a:t>
            </a:r>
          </a:p>
          <a:p>
            <a:r>
              <a:rPr lang="en-US" sz="3600" dirty="0"/>
              <a:t>Extra-curricular activities </a:t>
            </a:r>
          </a:p>
          <a:p>
            <a:r>
              <a:rPr lang="en-US" sz="3600" dirty="0"/>
              <a:t>Furniture and other home items (towels, bedding, etc..) </a:t>
            </a:r>
          </a:p>
          <a:p>
            <a:r>
              <a:rPr lang="en-US" sz="3600" dirty="0"/>
              <a:t>Insurance (car, home, etc..) </a:t>
            </a:r>
          </a:p>
          <a:p>
            <a:r>
              <a:rPr lang="en-US" sz="3600" dirty="0"/>
              <a:t>Legal fees </a:t>
            </a:r>
          </a:p>
          <a:p>
            <a:r>
              <a:rPr lang="en-US" sz="3600" dirty="0"/>
              <a:t>Transportation costs (car, bus pass etc.) </a:t>
            </a:r>
          </a:p>
          <a:p>
            <a:r>
              <a:rPr lang="en-US" sz="3600" dirty="0"/>
              <a:t>Telephone service (land line, cell phone, etc.) </a:t>
            </a:r>
          </a:p>
          <a:p>
            <a:r>
              <a:rPr lang="en-US" sz="3600" dirty="0"/>
              <a:t>Utility bills (cable, gas, heat, air conditioning, etc..) </a:t>
            </a:r>
          </a:p>
          <a:p>
            <a:r>
              <a:rPr lang="en-US" sz="3600" dirty="0"/>
              <a:t>Vacations </a:t>
            </a:r>
          </a:p>
          <a:p>
            <a:endParaRPr lang="en-US" dirty="0"/>
          </a:p>
        </p:txBody>
      </p:sp>
    </p:spTree>
    <p:extLst>
      <p:ext uri="{BB962C8B-B14F-4D97-AF65-F5344CB8AC3E}">
        <p14:creationId xmlns:p14="http://schemas.microsoft.com/office/powerpoint/2010/main" val="138268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steps?</a:t>
            </a:r>
          </a:p>
        </p:txBody>
      </p:sp>
      <p:sp>
        <p:nvSpPr>
          <p:cNvPr id="3" name="Content Placeholder 2"/>
          <p:cNvSpPr>
            <a:spLocks noGrp="1"/>
          </p:cNvSpPr>
          <p:nvPr>
            <p:ph idx="1"/>
          </p:nvPr>
        </p:nvSpPr>
        <p:spPr/>
        <p:txBody>
          <a:bodyPr>
            <a:normAutofit/>
          </a:bodyPr>
          <a:lstStyle/>
          <a:p>
            <a:r>
              <a:rPr lang="en-US" sz="3600" dirty="0"/>
              <a:t>1. Visit with a knowledgeable attorney to determine if your situation requires a SNT.</a:t>
            </a:r>
          </a:p>
          <a:p>
            <a:r>
              <a:rPr lang="en-US" sz="3600" dirty="0"/>
              <a:t>2. Create the SNT through attorney.</a:t>
            </a:r>
          </a:p>
          <a:p>
            <a:r>
              <a:rPr lang="en-US" sz="3600" dirty="0"/>
              <a:t>3. Have a trustee administer the trust. </a:t>
            </a:r>
          </a:p>
        </p:txBody>
      </p:sp>
    </p:spTree>
    <p:extLst>
      <p:ext uri="{BB962C8B-B14F-4D97-AF65-F5344CB8AC3E}">
        <p14:creationId xmlns:p14="http://schemas.microsoft.com/office/powerpoint/2010/main" val="188899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9D270-9B14-43C5-9F6B-A79171CBEDD2}"/>
              </a:ext>
            </a:extLst>
          </p:cNvPr>
          <p:cNvSpPr>
            <a:spLocks noGrp="1"/>
          </p:cNvSpPr>
          <p:nvPr>
            <p:ph type="title"/>
          </p:nvPr>
        </p:nvSpPr>
        <p:spPr/>
        <p:txBody>
          <a:bodyPr/>
          <a:lstStyle/>
          <a:p>
            <a:r>
              <a:rPr lang="en-US" dirty="0"/>
              <a:t>ABLE ACCOUNTS</a:t>
            </a:r>
          </a:p>
        </p:txBody>
      </p:sp>
      <p:sp>
        <p:nvSpPr>
          <p:cNvPr id="3" name="Content Placeholder 2">
            <a:extLst>
              <a:ext uri="{FF2B5EF4-FFF2-40B4-BE49-F238E27FC236}">
                <a16:creationId xmlns:a16="http://schemas.microsoft.com/office/drawing/2014/main" xmlns="" id="{3DB298C4-7181-4EC1-A8F6-8BE5EC28085B}"/>
              </a:ext>
            </a:extLst>
          </p:cNvPr>
          <p:cNvSpPr>
            <a:spLocks noGrp="1"/>
          </p:cNvSpPr>
          <p:nvPr>
            <p:ph idx="1"/>
          </p:nvPr>
        </p:nvSpPr>
        <p:spPr/>
        <p:txBody>
          <a:bodyPr/>
          <a:lstStyle/>
          <a:p>
            <a:pPr marL="137160" indent="0">
              <a:buNone/>
            </a:pPr>
            <a:r>
              <a:rPr lang="en-US" dirty="0"/>
              <a:t>Please visit </a:t>
            </a:r>
            <a:r>
              <a:rPr lang="en-US" dirty="0">
                <a:hlinkClick r:id="rId2"/>
              </a:rPr>
              <a:t>www.moable.com</a:t>
            </a:r>
            <a:r>
              <a:rPr lang="en-US" dirty="0"/>
              <a:t> for the below information in more detail!</a:t>
            </a:r>
          </a:p>
        </p:txBody>
      </p:sp>
    </p:spTree>
    <p:extLst>
      <p:ext uri="{BB962C8B-B14F-4D97-AF65-F5344CB8AC3E}">
        <p14:creationId xmlns:p14="http://schemas.microsoft.com/office/powerpoint/2010/main" val="21900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43279-F032-484A-9AA8-F9A3D2B58F64}"/>
              </a:ext>
            </a:extLst>
          </p:cNvPr>
          <p:cNvSpPr>
            <a:spLocks noGrp="1"/>
          </p:cNvSpPr>
          <p:nvPr>
            <p:ph type="title"/>
          </p:nvPr>
        </p:nvSpPr>
        <p:spPr/>
        <p:txBody>
          <a:bodyPr/>
          <a:lstStyle/>
          <a:p>
            <a:r>
              <a:rPr lang="en-US" dirty="0"/>
              <a:t>What are they?</a:t>
            </a:r>
          </a:p>
        </p:txBody>
      </p:sp>
      <p:sp>
        <p:nvSpPr>
          <p:cNvPr id="3" name="Content Placeholder 2">
            <a:extLst>
              <a:ext uri="{FF2B5EF4-FFF2-40B4-BE49-F238E27FC236}">
                <a16:creationId xmlns:a16="http://schemas.microsoft.com/office/drawing/2014/main" xmlns="" id="{56C5A8F2-E793-4B13-8096-1142F05D12E3}"/>
              </a:ext>
            </a:extLst>
          </p:cNvPr>
          <p:cNvSpPr>
            <a:spLocks noGrp="1"/>
          </p:cNvSpPr>
          <p:nvPr>
            <p:ph idx="1"/>
          </p:nvPr>
        </p:nvSpPr>
        <p:spPr/>
        <p:txBody>
          <a:bodyPr>
            <a:normAutofit/>
          </a:bodyPr>
          <a:lstStyle/>
          <a:p>
            <a:r>
              <a:rPr lang="en-US" sz="4000" dirty="0"/>
              <a:t>A great way to have extra funds available for a disabled </a:t>
            </a:r>
            <a:r>
              <a:rPr lang="en-US" sz="4000" dirty="0" err="1"/>
              <a:t>indiviudals</a:t>
            </a:r>
            <a:r>
              <a:rPr lang="en-US" sz="4000" dirty="0"/>
              <a:t> needs when on public need based programs.</a:t>
            </a:r>
          </a:p>
          <a:p>
            <a:r>
              <a:rPr lang="en-US" sz="4000" dirty="0"/>
              <a:t>Investment account for individuals with disabilities.</a:t>
            </a:r>
          </a:p>
        </p:txBody>
      </p:sp>
    </p:spTree>
    <p:extLst>
      <p:ext uri="{BB962C8B-B14F-4D97-AF65-F5344CB8AC3E}">
        <p14:creationId xmlns:p14="http://schemas.microsoft.com/office/powerpoint/2010/main" val="359355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2007C-3522-43ED-9245-7D34084DF576}"/>
              </a:ext>
            </a:extLst>
          </p:cNvPr>
          <p:cNvSpPr>
            <a:spLocks noGrp="1"/>
          </p:cNvSpPr>
          <p:nvPr>
            <p:ph type="title"/>
          </p:nvPr>
        </p:nvSpPr>
        <p:spPr/>
        <p:txBody>
          <a:bodyPr/>
          <a:lstStyle/>
          <a:p>
            <a:r>
              <a:rPr lang="en-US" dirty="0"/>
              <a:t>Disability Requirements</a:t>
            </a:r>
          </a:p>
        </p:txBody>
      </p:sp>
      <p:sp>
        <p:nvSpPr>
          <p:cNvPr id="3" name="Content Placeholder 2">
            <a:extLst>
              <a:ext uri="{FF2B5EF4-FFF2-40B4-BE49-F238E27FC236}">
                <a16:creationId xmlns:a16="http://schemas.microsoft.com/office/drawing/2014/main" xmlns="" id="{5CF28D40-8776-42AF-A6D8-AB21D846C799}"/>
              </a:ext>
            </a:extLst>
          </p:cNvPr>
          <p:cNvSpPr>
            <a:spLocks noGrp="1"/>
          </p:cNvSpPr>
          <p:nvPr>
            <p:ph idx="1"/>
          </p:nvPr>
        </p:nvSpPr>
        <p:spPr/>
        <p:txBody>
          <a:bodyPr/>
          <a:lstStyle/>
          <a:p>
            <a:r>
              <a:rPr lang="en-US" sz="3600" dirty="0"/>
              <a:t>Must be disabled prior to age 26 AND</a:t>
            </a:r>
          </a:p>
          <a:p>
            <a:pPr lvl="1"/>
            <a:r>
              <a:rPr lang="en-US" sz="3200" dirty="0"/>
              <a:t>Eligible to receive SSI or SSDI</a:t>
            </a:r>
          </a:p>
          <a:p>
            <a:pPr lvl="1"/>
            <a:r>
              <a:rPr lang="en-US" sz="3200" dirty="0"/>
              <a:t>Condition listed on SSAs list of compassionate allowances conditions OR</a:t>
            </a:r>
          </a:p>
          <a:p>
            <a:pPr lvl="1"/>
            <a:r>
              <a:rPr lang="en-US" sz="3200" dirty="0"/>
              <a:t>Self-certification</a:t>
            </a:r>
          </a:p>
          <a:p>
            <a:pPr lvl="1"/>
            <a:endParaRPr lang="en-US" dirty="0"/>
          </a:p>
        </p:txBody>
      </p:sp>
    </p:spTree>
    <p:extLst>
      <p:ext uri="{BB962C8B-B14F-4D97-AF65-F5344CB8AC3E}">
        <p14:creationId xmlns:p14="http://schemas.microsoft.com/office/powerpoint/2010/main" val="4102557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CB742-8609-473B-8657-7AFC74FCD1ED}"/>
              </a:ext>
            </a:extLst>
          </p:cNvPr>
          <p:cNvSpPr>
            <a:spLocks noGrp="1"/>
          </p:cNvSpPr>
          <p:nvPr>
            <p:ph type="title"/>
          </p:nvPr>
        </p:nvSpPr>
        <p:spPr/>
        <p:txBody>
          <a:bodyPr/>
          <a:lstStyle/>
          <a:p>
            <a:r>
              <a:rPr lang="en-US" dirty="0"/>
              <a:t>Able Accounts	</a:t>
            </a:r>
          </a:p>
        </p:txBody>
      </p:sp>
      <p:sp>
        <p:nvSpPr>
          <p:cNvPr id="3" name="Content Placeholder 2">
            <a:extLst>
              <a:ext uri="{FF2B5EF4-FFF2-40B4-BE49-F238E27FC236}">
                <a16:creationId xmlns:a16="http://schemas.microsoft.com/office/drawing/2014/main" xmlns="" id="{8A0EE6CC-8617-4379-A706-41BF8737C27A}"/>
              </a:ext>
            </a:extLst>
          </p:cNvPr>
          <p:cNvSpPr>
            <a:spLocks noGrp="1"/>
          </p:cNvSpPr>
          <p:nvPr>
            <p:ph idx="1"/>
          </p:nvPr>
        </p:nvSpPr>
        <p:spPr/>
        <p:txBody>
          <a:bodyPr/>
          <a:lstStyle/>
          <a:p>
            <a:r>
              <a:rPr lang="en-US" dirty="0"/>
              <a:t>You can only have one ABLE account</a:t>
            </a:r>
          </a:p>
          <a:p>
            <a:r>
              <a:rPr lang="en-US" dirty="0"/>
              <a:t>Requires at least $25.00 to open an account. Future deposits can be as little as $1.00.</a:t>
            </a:r>
          </a:p>
          <a:p>
            <a:r>
              <a:rPr lang="en-US" dirty="0"/>
              <a:t>$39.00 annual fee to maintain account; and an asset-based fee between 0.19% and 0.33%</a:t>
            </a:r>
          </a:p>
          <a:p>
            <a:r>
              <a:rPr lang="en-US" dirty="0"/>
              <a:t>Maximum yearly contribution is $16,000 from any person or source.</a:t>
            </a:r>
          </a:p>
          <a:p>
            <a:pPr lvl="1"/>
            <a:r>
              <a:rPr lang="en-US" dirty="0"/>
              <a:t>If employed may be able to contribute additional amount.</a:t>
            </a:r>
          </a:p>
        </p:txBody>
      </p:sp>
    </p:spTree>
    <p:extLst>
      <p:ext uri="{BB962C8B-B14F-4D97-AF65-F5344CB8AC3E}">
        <p14:creationId xmlns:p14="http://schemas.microsoft.com/office/powerpoint/2010/main" val="1859541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51F0E07-E050-4E0B-B250-DE2B2911001D}"/>
              </a:ext>
            </a:extLst>
          </p:cNvPr>
          <p:cNvSpPr>
            <a:spLocks noGrp="1"/>
          </p:cNvSpPr>
          <p:nvPr>
            <p:ph idx="1"/>
          </p:nvPr>
        </p:nvSpPr>
        <p:spPr/>
        <p:txBody>
          <a:bodyPr/>
          <a:lstStyle/>
          <a:p>
            <a:r>
              <a:rPr lang="en-US" dirty="0"/>
              <a:t>Balance over $100,000 counts as a resource for SSI</a:t>
            </a:r>
          </a:p>
          <a:p>
            <a:r>
              <a:rPr lang="en-US" dirty="0"/>
              <a:t>STABLE visa card is available to access the money.  The money is loaded onto the card.</a:t>
            </a:r>
          </a:p>
          <a:p>
            <a:r>
              <a:rPr lang="en-US" dirty="0"/>
              <a:t>You can have a STABLE account and a special needs trust.  </a:t>
            </a:r>
          </a:p>
          <a:p>
            <a:r>
              <a:rPr lang="en-US" dirty="0"/>
              <a:t>Employers can direct deposit into the account.</a:t>
            </a:r>
          </a:p>
        </p:txBody>
      </p:sp>
      <p:sp>
        <p:nvSpPr>
          <p:cNvPr id="5" name="Title 4">
            <a:extLst>
              <a:ext uri="{FF2B5EF4-FFF2-40B4-BE49-F238E27FC236}">
                <a16:creationId xmlns:a16="http://schemas.microsoft.com/office/drawing/2014/main" xmlns="" id="{CB59B300-2170-4B62-91EC-518F14E5272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7118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4E1B8-FAE5-425E-A36F-C41804EADC0E}"/>
              </a:ext>
            </a:extLst>
          </p:cNvPr>
          <p:cNvSpPr>
            <a:spLocks noGrp="1"/>
          </p:cNvSpPr>
          <p:nvPr>
            <p:ph type="title"/>
          </p:nvPr>
        </p:nvSpPr>
        <p:spPr/>
        <p:txBody>
          <a:bodyPr>
            <a:normAutofit fontScale="90000"/>
          </a:bodyPr>
          <a:lstStyle/>
          <a:p>
            <a:r>
              <a:rPr lang="en-US" dirty="0"/>
              <a:t>Who can Help Establish the Able Account</a:t>
            </a:r>
          </a:p>
        </p:txBody>
      </p:sp>
      <p:sp>
        <p:nvSpPr>
          <p:cNvPr id="3" name="Content Placeholder 2">
            <a:extLst>
              <a:ext uri="{FF2B5EF4-FFF2-40B4-BE49-F238E27FC236}">
                <a16:creationId xmlns:a16="http://schemas.microsoft.com/office/drawing/2014/main" xmlns="" id="{A09F29C6-CB11-48E9-9E77-EF7BC4142BD7}"/>
              </a:ext>
            </a:extLst>
          </p:cNvPr>
          <p:cNvSpPr>
            <a:spLocks noGrp="1"/>
          </p:cNvSpPr>
          <p:nvPr>
            <p:ph idx="1"/>
          </p:nvPr>
        </p:nvSpPr>
        <p:spPr/>
        <p:txBody>
          <a:bodyPr/>
          <a:lstStyle/>
          <a:p>
            <a:r>
              <a:rPr lang="en-US" dirty="0"/>
              <a:t>Beneficiary</a:t>
            </a:r>
          </a:p>
          <a:p>
            <a:r>
              <a:rPr lang="en-US" dirty="0"/>
              <a:t>Agent under POA</a:t>
            </a:r>
          </a:p>
          <a:p>
            <a:r>
              <a:rPr lang="en-US" dirty="0"/>
              <a:t>Conservator or Guardian</a:t>
            </a:r>
          </a:p>
          <a:p>
            <a:r>
              <a:rPr lang="en-US" dirty="0"/>
              <a:t>Spouse</a:t>
            </a:r>
          </a:p>
          <a:p>
            <a:r>
              <a:rPr lang="en-US" dirty="0"/>
              <a:t>Parent</a:t>
            </a:r>
          </a:p>
          <a:p>
            <a:r>
              <a:rPr lang="en-US" dirty="0"/>
              <a:t>Sibling</a:t>
            </a:r>
          </a:p>
          <a:p>
            <a:r>
              <a:rPr lang="en-US" dirty="0"/>
              <a:t>Grandparent</a:t>
            </a:r>
          </a:p>
          <a:p>
            <a:r>
              <a:rPr lang="en-US" dirty="0"/>
              <a:t>Representative Payee</a:t>
            </a:r>
          </a:p>
          <a:p>
            <a:pPr marL="137160" indent="0">
              <a:buNone/>
            </a:pPr>
            <a:r>
              <a:rPr lang="en-US" dirty="0"/>
              <a:t>In the order listed</a:t>
            </a:r>
          </a:p>
        </p:txBody>
      </p:sp>
    </p:spTree>
    <p:extLst>
      <p:ext uri="{BB962C8B-B14F-4D97-AF65-F5344CB8AC3E}">
        <p14:creationId xmlns:p14="http://schemas.microsoft.com/office/powerpoint/2010/main" val="428417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normAutofit fontScale="90000"/>
          </a:bodyPr>
          <a:lstStyle/>
          <a:p>
            <a:r>
              <a:rPr lang="en-US" dirty="0"/>
              <a:t>About the</a:t>
            </a:r>
            <a:br>
              <a:rPr lang="en-US" dirty="0"/>
            </a:br>
            <a:r>
              <a:rPr lang="en-US" dirty="0"/>
              <a:t> Presenter</a:t>
            </a:r>
          </a:p>
        </p:txBody>
      </p:sp>
      <p:sp>
        <p:nvSpPr>
          <p:cNvPr id="3" name="Content Placeholder 2"/>
          <p:cNvSpPr>
            <a:spLocks noGrp="1"/>
          </p:cNvSpPr>
          <p:nvPr>
            <p:ph idx="1"/>
          </p:nvPr>
        </p:nvSpPr>
        <p:spPr>
          <a:xfrm>
            <a:off x="457200" y="1600200"/>
            <a:ext cx="4572000" cy="4709160"/>
          </a:xfrm>
        </p:spPr>
        <p:txBody>
          <a:bodyPr/>
          <a:lstStyle/>
          <a:p>
            <a:r>
              <a:rPr lang="en-US" dirty="0"/>
              <a:t>Jessica Rooks is the owner of the Rooks Law Firm.</a:t>
            </a:r>
          </a:p>
          <a:p>
            <a:r>
              <a:rPr lang="en-US" dirty="0"/>
              <a:t>Concentrates on Long-Term Care Planning, Estate Planning, Guardianships, and Special Needs Trust.</a:t>
            </a:r>
          </a:p>
          <a:p>
            <a:pPr marL="137160" indent="0">
              <a:buNone/>
            </a:pPr>
            <a:endParaRPr lang="en-US" dirty="0"/>
          </a:p>
        </p:txBody>
      </p:sp>
      <p:pic>
        <p:nvPicPr>
          <p:cNvPr id="5" name="Picture 4" descr="A family posing for a picture&#10;&#10;Description automatically generated with medium confidence">
            <a:extLst>
              <a:ext uri="{FF2B5EF4-FFF2-40B4-BE49-F238E27FC236}">
                <a16:creationId xmlns:a16="http://schemas.microsoft.com/office/drawing/2014/main" xmlns="" id="{77952652-4417-4C91-8C3A-A8949C976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2192"/>
            <a:ext cx="4199186" cy="6858000"/>
          </a:xfrm>
          <a:prstGeom prst="rect">
            <a:avLst/>
          </a:prstGeom>
        </p:spPr>
      </p:pic>
    </p:spTree>
    <p:extLst>
      <p:ext uri="{BB962C8B-B14F-4D97-AF65-F5344CB8AC3E}">
        <p14:creationId xmlns:p14="http://schemas.microsoft.com/office/powerpoint/2010/main" val="141722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4107F1-4B56-4D06-ABC4-0C8871ABB25F}"/>
              </a:ext>
            </a:extLst>
          </p:cNvPr>
          <p:cNvSpPr>
            <a:spLocks noGrp="1"/>
          </p:cNvSpPr>
          <p:nvPr>
            <p:ph idx="1"/>
          </p:nvPr>
        </p:nvSpPr>
        <p:spPr/>
        <p:txBody>
          <a:bodyPr/>
          <a:lstStyle/>
          <a:p>
            <a:pPr marL="137160" indent="0" algn="l">
              <a:buNone/>
            </a:pPr>
            <a:r>
              <a:rPr lang="en-US" sz="2800" b="0" i="0" u="none" strike="noStrike" baseline="0" dirty="0">
                <a:latin typeface="OpenSans-Regular"/>
              </a:rPr>
              <a:t>An expense is considered a "Qualified Disability Expense" if:</a:t>
            </a:r>
          </a:p>
          <a:p>
            <a:pPr marL="137160" indent="0" algn="l">
              <a:buNone/>
            </a:pPr>
            <a:r>
              <a:rPr lang="en-US" sz="2800" b="0" i="0" u="none" strike="noStrike" baseline="0" dirty="0">
                <a:latin typeface="OpenSans-Regular"/>
              </a:rPr>
              <a:t>(1) You incurred the expense at a time when you were an Eligible Individual;</a:t>
            </a:r>
          </a:p>
          <a:p>
            <a:pPr marL="137160" indent="0" algn="l">
              <a:buNone/>
            </a:pPr>
            <a:r>
              <a:rPr lang="en-US" sz="2800" b="0" i="0" u="none" strike="noStrike" baseline="0" dirty="0">
                <a:latin typeface="OpenSans-Regular"/>
              </a:rPr>
              <a:t>(2) The expense relates to your disability; and</a:t>
            </a:r>
          </a:p>
          <a:p>
            <a:pPr marL="137160" indent="0" algn="l">
              <a:buNone/>
            </a:pPr>
            <a:r>
              <a:rPr lang="en-US" sz="2800" b="0" i="0" u="none" strike="noStrike" baseline="0" dirty="0">
                <a:latin typeface="OpenSans-Regular"/>
              </a:rPr>
              <a:t>(3) The expense helps you to maintain or improve your health, independence, or quality of life.</a:t>
            </a:r>
          </a:p>
          <a:p>
            <a:endParaRPr lang="en-US" dirty="0"/>
          </a:p>
        </p:txBody>
      </p:sp>
    </p:spTree>
    <p:extLst>
      <p:ext uri="{BB962C8B-B14F-4D97-AF65-F5344CB8AC3E}">
        <p14:creationId xmlns:p14="http://schemas.microsoft.com/office/powerpoint/2010/main" val="1433089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76483-D7B8-4FE8-89C0-8322889AA6CD}"/>
              </a:ext>
            </a:extLst>
          </p:cNvPr>
          <p:cNvSpPr>
            <a:spLocks noGrp="1"/>
          </p:cNvSpPr>
          <p:nvPr>
            <p:ph type="title"/>
          </p:nvPr>
        </p:nvSpPr>
        <p:spPr/>
        <p:txBody>
          <a:bodyPr>
            <a:normAutofit fontScale="90000"/>
          </a:bodyPr>
          <a:lstStyle/>
          <a:p>
            <a:r>
              <a:rPr lang="en-US" dirty="0"/>
              <a:t>Examples of Qualified Disability Expenses</a:t>
            </a:r>
          </a:p>
        </p:txBody>
      </p:sp>
      <p:sp>
        <p:nvSpPr>
          <p:cNvPr id="3" name="Content Placeholder 2">
            <a:extLst>
              <a:ext uri="{FF2B5EF4-FFF2-40B4-BE49-F238E27FC236}">
                <a16:creationId xmlns:a16="http://schemas.microsoft.com/office/drawing/2014/main" xmlns="" id="{05C189AD-9D87-44AE-BF17-91B2894F63E4}"/>
              </a:ext>
            </a:extLst>
          </p:cNvPr>
          <p:cNvSpPr>
            <a:spLocks noGrp="1"/>
          </p:cNvSpPr>
          <p:nvPr>
            <p:ph idx="1"/>
          </p:nvPr>
        </p:nvSpPr>
        <p:spPr/>
        <p:txBody>
          <a:bodyPr/>
          <a:lstStyle/>
          <a:p>
            <a:pPr marL="137160" indent="0" algn="l">
              <a:buNone/>
            </a:pPr>
            <a:r>
              <a:rPr lang="en-US" sz="2800" b="0" i="1" u="none" strike="noStrike" baseline="0" dirty="0">
                <a:latin typeface="OpenSans-Italic"/>
              </a:rPr>
              <a:t>Note: This list contains many examples, but it is not exhaustive. There are many other types of Qualified Expenses that are not listed here.</a:t>
            </a:r>
          </a:p>
          <a:p>
            <a:endParaRPr lang="en-US" dirty="0"/>
          </a:p>
        </p:txBody>
      </p:sp>
    </p:spTree>
    <p:extLst>
      <p:ext uri="{BB962C8B-B14F-4D97-AF65-F5344CB8AC3E}">
        <p14:creationId xmlns:p14="http://schemas.microsoft.com/office/powerpoint/2010/main" val="253135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C267C9-3FCF-42D9-A5F9-AF0C8C4BD906}"/>
              </a:ext>
            </a:extLst>
          </p:cNvPr>
          <p:cNvSpPr>
            <a:spLocks noGrp="1"/>
          </p:cNvSpPr>
          <p:nvPr>
            <p:ph idx="1"/>
          </p:nvPr>
        </p:nvSpPr>
        <p:spPr>
          <a:xfrm>
            <a:off x="457200" y="685800"/>
            <a:ext cx="8229600" cy="5943600"/>
          </a:xfrm>
        </p:spPr>
        <p:txBody>
          <a:bodyPr>
            <a:normAutofit lnSpcReduction="10000"/>
          </a:bodyPr>
          <a:lstStyle/>
          <a:p>
            <a:pPr marL="137160" indent="0" algn="l">
              <a:buNone/>
            </a:pPr>
            <a:r>
              <a:rPr lang="en-US" sz="2400" b="1" i="0" u="none" strike="noStrike" baseline="0" dirty="0">
                <a:latin typeface="OpenSans-Bold"/>
              </a:rPr>
              <a:t>Basic Living Expenses</a:t>
            </a:r>
          </a:p>
          <a:p>
            <a:pPr algn="l"/>
            <a:r>
              <a:rPr lang="en-US" sz="2400" b="0" i="0" u="none" strike="noStrike" baseline="0" dirty="0">
                <a:latin typeface="OpenSans-Regular"/>
              </a:rPr>
              <a:t>• Food</a:t>
            </a:r>
          </a:p>
          <a:p>
            <a:pPr algn="l"/>
            <a:r>
              <a:rPr lang="en-US" sz="2400" b="0" i="0" u="none" strike="noStrike" baseline="0" dirty="0">
                <a:latin typeface="OpenSans-Regular"/>
              </a:rPr>
              <a:t>• Clothing</a:t>
            </a:r>
          </a:p>
          <a:p>
            <a:pPr algn="l"/>
            <a:r>
              <a:rPr lang="en-US" sz="2400" b="0" i="0" u="none" strike="noStrike" baseline="0" dirty="0">
                <a:latin typeface="OpenSans-Regular"/>
              </a:rPr>
              <a:t>• Personal care items</a:t>
            </a:r>
          </a:p>
          <a:p>
            <a:pPr marL="137160" indent="0" algn="l">
              <a:buNone/>
            </a:pPr>
            <a:r>
              <a:rPr lang="en-US" sz="2400" b="1" i="0" u="none" strike="noStrike" baseline="0" dirty="0">
                <a:latin typeface="OpenSans-Bold"/>
              </a:rPr>
              <a:t>Housing</a:t>
            </a:r>
          </a:p>
          <a:p>
            <a:pPr algn="l"/>
            <a:r>
              <a:rPr lang="en-US" sz="2400" b="0" i="0" u="none" strike="noStrike" baseline="0" dirty="0">
                <a:latin typeface="OpenSans-Regular"/>
              </a:rPr>
              <a:t>• Purchase of a primary residence</a:t>
            </a:r>
          </a:p>
          <a:p>
            <a:pPr algn="l"/>
            <a:r>
              <a:rPr lang="en-US" sz="2400" b="0" i="0" u="none" strike="noStrike" baseline="0" dirty="0">
                <a:latin typeface="OpenSans-Regular"/>
              </a:rPr>
              <a:t>• Expenses for a primary residence</a:t>
            </a:r>
          </a:p>
          <a:p>
            <a:pPr algn="l"/>
            <a:r>
              <a:rPr lang="en-US" sz="2400" b="0" i="0" u="none" strike="noStrike" baseline="0" dirty="0">
                <a:latin typeface="OpenSans-Regular"/>
              </a:rPr>
              <a:t>• Home improvement, </a:t>
            </a:r>
            <a:r>
              <a:rPr lang="en-US" sz="2400" b="0" i="0" u="none" strike="noStrike" baseline="0" dirty="0" err="1">
                <a:latin typeface="OpenSans-Regular"/>
              </a:rPr>
              <a:t>modi</a:t>
            </a:r>
            <a:r>
              <a:rPr lang="en-US" sz="2400" b="0" i="0" u="none" strike="noStrike" baseline="0" dirty="0">
                <a:latin typeface="OpenSans-Regular"/>
              </a:rPr>
              <a:t>􀀁cations, maintenance, and repairs</a:t>
            </a:r>
          </a:p>
          <a:p>
            <a:pPr algn="l"/>
            <a:r>
              <a:rPr lang="en-US" sz="2400" b="0" i="0" u="none" strike="noStrike" baseline="0" dirty="0">
                <a:latin typeface="OpenSans-Regular"/>
              </a:rPr>
              <a:t>• Rent</a:t>
            </a:r>
          </a:p>
          <a:p>
            <a:pPr algn="l"/>
            <a:r>
              <a:rPr lang="en-US" sz="2400" b="0" i="0" u="none" strike="noStrike" baseline="0" dirty="0">
                <a:latin typeface="OpenSans-Regular"/>
              </a:rPr>
              <a:t>• Mortgage payments</a:t>
            </a:r>
          </a:p>
          <a:p>
            <a:pPr algn="l"/>
            <a:r>
              <a:rPr lang="en-US" sz="2400" b="0" i="0" u="none" strike="noStrike" baseline="0" dirty="0">
                <a:latin typeface="OpenSans-Regular"/>
              </a:rPr>
              <a:t>• Real property taxes</a:t>
            </a:r>
          </a:p>
          <a:p>
            <a:pPr algn="l"/>
            <a:r>
              <a:rPr lang="en-US" sz="2400" b="0" i="0" u="none" strike="noStrike" baseline="0" dirty="0">
                <a:latin typeface="OpenSans-Regular"/>
              </a:rPr>
              <a:t>• Utility charges</a:t>
            </a:r>
          </a:p>
          <a:p>
            <a:pPr marL="137160" indent="0" algn="l">
              <a:buNone/>
            </a:pPr>
            <a:r>
              <a:rPr lang="en-US" sz="2400" b="0" i="1" u="none" strike="noStrike" baseline="0" dirty="0">
                <a:latin typeface="OpenSans-Italic"/>
              </a:rPr>
              <a:t>NOTE: SSI benefits can be affected if you use ABLE funds for any housing expenses. </a:t>
            </a:r>
          </a:p>
        </p:txBody>
      </p:sp>
    </p:spTree>
    <p:extLst>
      <p:ext uri="{BB962C8B-B14F-4D97-AF65-F5344CB8AC3E}">
        <p14:creationId xmlns:p14="http://schemas.microsoft.com/office/powerpoint/2010/main" val="4231492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3BDD66-B05E-4AB0-A3CE-D75704904B5F}"/>
              </a:ext>
            </a:extLst>
          </p:cNvPr>
          <p:cNvSpPr>
            <a:spLocks noGrp="1"/>
          </p:cNvSpPr>
          <p:nvPr>
            <p:ph idx="1"/>
          </p:nvPr>
        </p:nvSpPr>
        <p:spPr>
          <a:xfrm>
            <a:off x="457200" y="609600"/>
            <a:ext cx="8229600" cy="5699760"/>
          </a:xfrm>
        </p:spPr>
        <p:txBody>
          <a:bodyPr>
            <a:normAutofit fontScale="85000" lnSpcReduction="10000"/>
          </a:bodyPr>
          <a:lstStyle/>
          <a:p>
            <a:pPr marL="137160" indent="0" algn="l">
              <a:buNone/>
            </a:pPr>
            <a:r>
              <a:rPr lang="en-US" sz="2800" b="1" i="0" u="none" strike="noStrike" baseline="0" dirty="0">
                <a:latin typeface="OpenSans-Bold"/>
              </a:rPr>
              <a:t>Transportation</a:t>
            </a:r>
          </a:p>
          <a:p>
            <a:pPr algn="l"/>
            <a:r>
              <a:rPr lang="en-US" sz="2800" b="0" i="0" u="none" strike="noStrike" baseline="0" dirty="0">
                <a:latin typeface="OpenSans-Regular"/>
              </a:rPr>
              <a:t>• Expenses for transportation</a:t>
            </a:r>
          </a:p>
          <a:p>
            <a:pPr algn="l"/>
            <a:r>
              <a:rPr lang="en-US" sz="2800" b="0" i="0" u="none" strike="noStrike" baseline="0" dirty="0">
                <a:latin typeface="OpenSans-Regular"/>
              </a:rPr>
              <a:t>• Use of mass transit</a:t>
            </a:r>
          </a:p>
          <a:p>
            <a:pPr algn="l"/>
            <a:r>
              <a:rPr lang="en-US" sz="2800" b="0" i="0" u="none" strike="noStrike" baseline="0" dirty="0">
                <a:latin typeface="OpenSans-Regular"/>
              </a:rPr>
              <a:t>• Purchase or modification of vehicles</a:t>
            </a:r>
          </a:p>
          <a:p>
            <a:pPr algn="l"/>
            <a:r>
              <a:rPr lang="en-US" sz="2800" b="0" i="0" u="none" strike="noStrike" baseline="0" dirty="0">
                <a:latin typeface="OpenSans-Regular"/>
              </a:rPr>
              <a:t>• Moving expenses</a:t>
            </a:r>
          </a:p>
          <a:p>
            <a:pPr marL="137160" indent="0" algn="l">
              <a:buNone/>
            </a:pPr>
            <a:r>
              <a:rPr lang="en-US" sz="2800" b="1" i="0" u="none" strike="noStrike" baseline="0" dirty="0">
                <a:latin typeface="OpenSans-Bold"/>
              </a:rPr>
              <a:t>Education</a:t>
            </a:r>
          </a:p>
          <a:p>
            <a:pPr algn="l"/>
            <a:r>
              <a:rPr lang="en-US" sz="2800" b="0" i="0" u="none" strike="noStrike" baseline="0" dirty="0">
                <a:latin typeface="OpenSans-Regular"/>
              </a:rPr>
              <a:t>• Tuition for preschool through post-secondary education</a:t>
            </a:r>
          </a:p>
          <a:p>
            <a:pPr algn="l"/>
            <a:r>
              <a:rPr lang="en-US" sz="2800" b="0" i="0" u="none" strike="noStrike" baseline="0" dirty="0">
                <a:latin typeface="OpenSans-Regular"/>
              </a:rPr>
              <a:t>• Books</a:t>
            </a:r>
          </a:p>
          <a:p>
            <a:pPr algn="l"/>
            <a:r>
              <a:rPr lang="en-US" sz="2800" b="0" i="0" u="none" strike="noStrike" baseline="0" dirty="0">
                <a:latin typeface="OpenSans-Regular"/>
              </a:rPr>
              <a:t>• Supplies and educational materials</a:t>
            </a:r>
          </a:p>
          <a:p>
            <a:pPr marL="137160" indent="0" algn="l">
              <a:buNone/>
            </a:pPr>
            <a:r>
              <a:rPr lang="en-US" sz="2800" b="1" i="0" u="none" strike="noStrike" baseline="0" dirty="0">
                <a:latin typeface="OpenSans-Bold"/>
              </a:rPr>
              <a:t>Assistive Technology and Personal Support</a:t>
            </a:r>
          </a:p>
          <a:p>
            <a:pPr algn="l"/>
            <a:r>
              <a:rPr lang="en-US" sz="2800" b="0" i="0" u="none" strike="noStrike" baseline="0" dirty="0">
                <a:latin typeface="OpenSans-Regular"/>
              </a:rPr>
              <a:t>• Expenses for assistive technology and personal support</a:t>
            </a:r>
          </a:p>
          <a:p>
            <a:pPr algn="l"/>
            <a:r>
              <a:rPr lang="en-US" sz="2800" b="0" i="0" u="none" strike="noStrike" baseline="0" dirty="0">
                <a:latin typeface="OpenSans-Regular"/>
              </a:rPr>
              <a:t>• Remote monitoring equipment &amp; services</a:t>
            </a:r>
          </a:p>
          <a:p>
            <a:pPr algn="l"/>
            <a:r>
              <a:rPr lang="en-US" sz="2800" b="0" i="0" u="none" strike="noStrike" baseline="0" dirty="0">
                <a:latin typeface="OpenSans-Regular"/>
              </a:rPr>
              <a:t>• Communication devices</a:t>
            </a:r>
          </a:p>
          <a:p>
            <a:pPr algn="l"/>
            <a:r>
              <a:rPr lang="en-US" sz="2800" b="0" i="0" u="none" strike="noStrike" baseline="0" dirty="0">
                <a:latin typeface="OpenSans-Regular"/>
              </a:rPr>
              <a:t>• Screen reader software</a:t>
            </a:r>
          </a:p>
          <a:p>
            <a:endParaRPr lang="en-US" dirty="0"/>
          </a:p>
        </p:txBody>
      </p:sp>
    </p:spTree>
    <p:extLst>
      <p:ext uri="{BB962C8B-B14F-4D97-AF65-F5344CB8AC3E}">
        <p14:creationId xmlns:p14="http://schemas.microsoft.com/office/powerpoint/2010/main" val="404754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DF30F1-827B-4943-99DE-F17BB16E8A24}"/>
              </a:ext>
            </a:extLst>
          </p:cNvPr>
          <p:cNvSpPr>
            <a:spLocks noGrp="1"/>
          </p:cNvSpPr>
          <p:nvPr>
            <p:ph idx="1"/>
          </p:nvPr>
        </p:nvSpPr>
        <p:spPr>
          <a:xfrm>
            <a:off x="457200" y="304800"/>
            <a:ext cx="8229600" cy="6004560"/>
          </a:xfrm>
        </p:spPr>
        <p:txBody>
          <a:bodyPr>
            <a:normAutofit/>
          </a:bodyPr>
          <a:lstStyle/>
          <a:p>
            <a:pPr marL="137160" indent="0" algn="l">
              <a:buNone/>
            </a:pPr>
            <a:r>
              <a:rPr lang="en-US" sz="2800" b="1" i="0" u="none" strike="noStrike" baseline="0" dirty="0">
                <a:latin typeface="OpenSans-Bold"/>
              </a:rPr>
              <a:t>Employment Training and Support</a:t>
            </a:r>
          </a:p>
          <a:p>
            <a:pPr algn="l"/>
            <a:r>
              <a:rPr lang="en-US" sz="2800" b="0" i="0" u="none" strike="noStrike" baseline="0" dirty="0">
                <a:latin typeface="OpenSans-Regular"/>
              </a:rPr>
              <a:t>• Moving expenses</a:t>
            </a:r>
          </a:p>
          <a:p>
            <a:pPr algn="l"/>
            <a:r>
              <a:rPr lang="en-US" sz="2800" b="0" i="0" u="none" strike="noStrike" baseline="0" dirty="0">
                <a:latin typeface="OpenSans-Regular"/>
              </a:rPr>
              <a:t>• Expenses related to obtaining and maintaining employment</a:t>
            </a:r>
          </a:p>
          <a:p>
            <a:pPr algn="l"/>
            <a:r>
              <a:rPr lang="en-US" sz="2800" b="0" i="0" u="none" strike="noStrike" baseline="0" dirty="0">
                <a:latin typeface="OpenSans-Regular"/>
              </a:rPr>
              <a:t>• Job-related training</a:t>
            </a:r>
          </a:p>
          <a:p>
            <a:pPr marL="137160" indent="0" algn="l">
              <a:buNone/>
            </a:pPr>
            <a:r>
              <a:rPr lang="en-US" sz="2800" b="1" i="0" u="none" strike="noStrike" baseline="0" dirty="0">
                <a:latin typeface="OpenSans-Bold"/>
              </a:rPr>
              <a:t>Health, Prevention and Wellness</a:t>
            </a:r>
          </a:p>
          <a:p>
            <a:pPr algn="l"/>
            <a:r>
              <a:rPr lang="en-US" sz="2800" b="0" i="0" u="none" strike="noStrike" baseline="0" dirty="0">
                <a:latin typeface="OpenSans-Regular"/>
              </a:rPr>
              <a:t>• Expenses for health and wellness</a:t>
            </a:r>
          </a:p>
          <a:p>
            <a:pPr algn="l"/>
            <a:r>
              <a:rPr lang="en-US" sz="2800" b="0" i="0" u="none" strike="noStrike" baseline="0" dirty="0">
                <a:latin typeface="OpenSans-Regular"/>
              </a:rPr>
              <a:t>• Premiums for health insurance</a:t>
            </a:r>
          </a:p>
          <a:p>
            <a:pPr algn="l"/>
            <a:r>
              <a:rPr lang="en-US" sz="2800" b="0" i="0" u="none" strike="noStrike" baseline="0" dirty="0">
                <a:latin typeface="OpenSans-Regular"/>
              </a:rPr>
              <a:t>• Mental health, medical, vision, and dental expenses</a:t>
            </a:r>
          </a:p>
          <a:p>
            <a:pPr algn="l"/>
            <a:r>
              <a:rPr lang="en-US" sz="2800" b="0" i="0" u="none" strike="noStrike" baseline="0" dirty="0">
                <a:latin typeface="OpenSans-Regular"/>
              </a:rPr>
              <a:t>• Habilitation and rehabilitation services</a:t>
            </a:r>
          </a:p>
          <a:p>
            <a:pPr algn="l"/>
            <a:r>
              <a:rPr lang="en-US" sz="2800" b="0" i="0" u="none" strike="noStrike" baseline="0" dirty="0">
                <a:latin typeface="OpenSans-Regular"/>
              </a:rPr>
              <a:t>• Durable medical equipment</a:t>
            </a:r>
          </a:p>
          <a:p>
            <a:endParaRPr lang="en-US" dirty="0"/>
          </a:p>
        </p:txBody>
      </p:sp>
    </p:spTree>
    <p:extLst>
      <p:ext uri="{BB962C8B-B14F-4D97-AF65-F5344CB8AC3E}">
        <p14:creationId xmlns:p14="http://schemas.microsoft.com/office/powerpoint/2010/main" val="151502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3E0390-0FAD-47BE-A6FC-9B872EA0E565}"/>
              </a:ext>
            </a:extLst>
          </p:cNvPr>
          <p:cNvSpPr>
            <a:spLocks noGrp="1"/>
          </p:cNvSpPr>
          <p:nvPr>
            <p:ph idx="1"/>
          </p:nvPr>
        </p:nvSpPr>
        <p:spPr>
          <a:xfrm>
            <a:off x="457200" y="762000"/>
            <a:ext cx="8229600" cy="5547360"/>
          </a:xfrm>
        </p:spPr>
        <p:txBody>
          <a:bodyPr/>
          <a:lstStyle/>
          <a:p>
            <a:pPr algn="l"/>
            <a:r>
              <a:rPr lang="en-US" sz="3600" b="0" i="0" u="none" strike="noStrike" baseline="0" dirty="0">
                <a:latin typeface="OpenSans-Regular"/>
              </a:rPr>
              <a:t>• Therapy</a:t>
            </a:r>
          </a:p>
          <a:p>
            <a:pPr algn="l"/>
            <a:r>
              <a:rPr lang="en-US" sz="3600" b="0" i="0" u="none" strike="noStrike" baseline="0" dirty="0">
                <a:latin typeface="OpenSans-Regular"/>
              </a:rPr>
              <a:t>• Respite care</a:t>
            </a:r>
          </a:p>
          <a:p>
            <a:pPr algn="l"/>
            <a:r>
              <a:rPr lang="en-US" sz="3600" b="0" i="0" u="none" strike="noStrike" baseline="0" dirty="0">
                <a:latin typeface="OpenSans-Regular"/>
              </a:rPr>
              <a:t>• Long-term services and supports</a:t>
            </a:r>
          </a:p>
          <a:p>
            <a:pPr algn="l"/>
            <a:r>
              <a:rPr lang="en-US" sz="3600" b="0" i="0" u="none" strike="noStrike" baseline="0" dirty="0">
                <a:latin typeface="OpenSans-Regular"/>
              </a:rPr>
              <a:t>• Nutritional management</a:t>
            </a:r>
          </a:p>
          <a:p>
            <a:pPr algn="l"/>
            <a:r>
              <a:rPr lang="en-US" sz="3600" b="0" i="0" u="none" strike="noStrike" baseline="0" dirty="0">
                <a:latin typeface="OpenSans-Regular"/>
              </a:rPr>
              <a:t>• Communication services and devices</a:t>
            </a:r>
          </a:p>
          <a:p>
            <a:pPr algn="l"/>
            <a:r>
              <a:rPr lang="en-US" sz="3600" b="0" i="0" u="none" strike="noStrike" baseline="0" dirty="0">
                <a:latin typeface="OpenSans-Regular"/>
              </a:rPr>
              <a:t>• Adaptive equipment</a:t>
            </a:r>
          </a:p>
          <a:p>
            <a:pPr algn="l"/>
            <a:r>
              <a:rPr lang="en-US" sz="3600" b="0" i="0" u="none" strike="noStrike" baseline="0" dirty="0">
                <a:latin typeface="OpenSans-Regular"/>
              </a:rPr>
              <a:t>• Personal assistance</a:t>
            </a:r>
          </a:p>
          <a:p>
            <a:endParaRPr lang="en-US" dirty="0"/>
          </a:p>
        </p:txBody>
      </p:sp>
    </p:spTree>
    <p:extLst>
      <p:ext uri="{BB962C8B-B14F-4D97-AF65-F5344CB8AC3E}">
        <p14:creationId xmlns:p14="http://schemas.microsoft.com/office/powerpoint/2010/main" val="139056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3E4889-CECE-483C-8A13-7E525392C7DB}"/>
              </a:ext>
            </a:extLst>
          </p:cNvPr>
          <p:cNvSpPr>
            <a:spLocks noGrp="1"/>
          </p:cNvSpPr>
          <p:nvPr>
            <p:ph idx="1"/>
          </p:nvPr>
        </p:nvSpPr>
        <p:spPr>
          <a:xfrm>
            <a:off x="457200" y="609600"/>
            <a:ext cx="8229600" cy="5699760"/>
          </a:xfrm>
        </p:spPr>
        <p:txBody>
          <a:bodyPr/>
          <a:lstStyle/>
          <a:p>
            <a:pPr algn="l"/>
            <a:r>
              <a:rPr lang="en-US" sz="3600" b="1" i="0" u="none" strike="noStrike" baseline="0" dirty="0">
                <a:latin typeface="OpenSans-Bold"/>
              </a:rPr>
              <a:t>Miscellaneous Expenses</a:t>
            </a:r>
          </a:p>
          <a:p>
            <a:pPr algn="l"/>
            <a:r>
              <a:rPr lang="en-US" sz="3600" b="0" i="0" u="none" strike="noStrike" baseline="0" dirty="0">
                <a:latin typeface="OpenSans-Regular"/>
              </a:rPr>
              <a:t>• Financial management and administrative services</a:t>
            </a:r>
          </a:p>
          <a:p>
            <a:pPr algn="l"/>
            <a:r>
              <a:rPr lang="en-US" sz="3600" b="0" i="0" u="none" strike="noStrike" baseline="0" dirty="0">
                <a:latin typeface="OpenSans-Regular"/>
              </a:rPr>
              <a:t>• Legal fees</a:t>
            </a:r>
          </a:p>
          <a:p>
            <a:pPr algn="l"/>
            <a:r>
              <a:rPr lang="en-US" sz="3600" b="0" i="0" u="none" strike="noStrike" baseline="0" dirty="0">
                <a:latin typeface="OpenSans-Regular"/>
              </a:rPr>
              <a:t>• Expenses for oversight</a:t>
            </a:r>
          </a:p>
          <a:p>
            <a:pPr algn="l"/>
            <a:r>
              <a:rPr lang="en-US" sz="3600" b="0" i="0" u="none" strike="noStrike" baseline="0" dirty="0">
                <a:latin typeface="OpenSans-Regular"/>
              </a:rPr>
              <a:t>• Monitoring</a:t>
            </a:r>
          </a:p>
          <a:p>
            <a:pPr algn="l"/>
            <a:r>
              <a:rPr lang="en-US" sz="3600" b="0" i="0" u="none" strike="noStrike" baseline="0" dirty="0">
                <a:latin typeface="OpenSans-Regular"/>
              </a:rPr>
              <a:t>• Funeral and burial expenses.</a:t>
            </a:r>
            <a:endParaRPr lang="en-US" sz="3600" dirty="0"/>
          </a:p>
          <a:p>
            <a:endParaRPr lang="en-US" dirty="0"/>
          </a:p>
        </p:txBody>
      </p:sp>
    </p:spTree>
    <p:extLst>
      <p:ext uri="{BB962C8B-B14F-4D97-AF65-F5344CB8AC3E}">
        <p14:creationId xmlns:p14="http://schemas.microsoft.com/office/powerpoint/2010/main" val="380477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42420-8979-404C-BF8D-681C2F239808}"/>
              </a:ext>
            </a:extLst>
          </p:cNvPr>
          <p:cNvSpPr>
            <a:spLocks noGrp="1"/>
          </p:cNvSpPr>
          <p:nvPr>
            <p:ph type="title"/>
          </p:nvPr>
        </p:nvSpPr>
        <p:spPr/>
        <p:txBody>
          <a:bodyPr>
            <a:normAutofit fontScale="90000"/>
          </a:bodyPr>
          <a:lstStyle/>
          <a:p>
            <a:r>
              <a:rPr lang="en-US" dirty="0"/>
              <a:t>Non-Qualified Expenditures	</a:t>
            </a:r>
          </a:p>
        </p:txBody>
      </p:sp>
      <p:sp>
        <p:nvSpPr>
          <p:cNvPr id="3" name="Content Placeholder 2">
            <a:extLst>
              <a:ext uri="{FF2B5EF4-FFF2-40B4-BE49-F238E27FC236}">
                <a16:creationId xmlns:a16="http://schemas.microsoft.com/office/drawing/2014/main" xmlns="" id="{9B440D2A-D42F-4D2D-B165-20FCB1CECE9B}"/>
              </a:ext>
            </a:extLst>
          </p:cNvPr>
          <p:cNvSpPr>
            <a:spLocks noGrp="1"/>
          </p:cNvSpPr>
          <p:nvPr>
            <p:ph idx="1"/>
          </p:nvPr>
        </p:nvSpPr>
        <p:spPr/>
        <p:txBody>
          <a:bodyPr>
            <a:normAutofit/>
          </a:bodyPr>
          <a:lstStyle/>
          <a:p>
            <a:pPr algn="l"/>
            <a:r>
              <a:rPr lang="en-US" b="0" i="0" u="none" strike="noStrike" baseline="0" dirty="0">
                <a:latin typeface="OpenSans-Regular"/>
              </a:rPr>
              <a:t>If you spend your STABLE Account funds on a non-qualified expense, you will have to pay regular income taxes, plus a 10% additional tax, on the earnings portion of those non-qualified funds.</a:t>
            </a:r>
          </a:p>
          <a:p>
            <a:pPr algn="l"/>
            <a:r>
              <a:rPr lang="en-US" b="0" i="0" u="none" strike="noStrike" baseline="0" dirty="0">
                <a:latin typeface="OpenSans-Regular"/>
              </a:rPr>
              <a:t>Additionally, the non-Qualified funds you withdraw could be counted against you for purposes of determining your eligibility for means-tested public benefits programs, like Medicaid or SSI.</a:t>
            </a:r>
            <a:endParaRPr lang="en-US" sz="4000" dirty="0"/>
          </a:p>
        </p:txBody>
      </p:sp>
    </p:spTree>
    <p:extLst>
      <p:ext uri="{BB962C8B-B14F-4D97-AF65-F5344CB8AC3E}">
        <p14:creationId xmlns:p14="http://schemas.microsoft.com/office/powerpoint/2010/main" val="3329620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4AE12-FD61-4A4A-8501-1C49F7037FA3}"/>
              </a:ext>
            </a:extLst>
          </p:cNvPr>
          <p:cNvSpPr>
            <a:spLocks noGrp="1"/>
          </p:cNvSpPr>
          <p:nvPr>
            <p:ph type="title"/>
          </p:nvPr>
        </p:nvSpPr>
        <p:spPr/>
        <p:txBody>
          <a:bodyPr/>
          <a:lstStyle/>
          <a:p>
            <a:r>
              <a:rPr lang="en-US" dirty="0"/>
              <a:t>Drawbacks</a:t>
            </a:r>
          </a:p>
        </p:txBody>
      </p:sp>
      <p:sp>
        <p:nvSpPr>
          <p:cNvPr id="3" name="Content Placeholder 2">
            <a:extLst>
              <a:ext uri="{FF2B5EF4-FFF2-40B4-BE49-F238E27FC236}">
                <a16:creationId xmlns:a16="http://schemas.microsoft.com/office/drawing/2014/main" xmlns="" id="{5237A2EA-E8B6-4083-95DE-ACE6E4D839D2}"/>
              </a:ext>
            </a:extLst>
          </p:cNvPr>
          <p:cNvSpPr>
            <a:spLocks noGrp="1"/>
          </p:cNvSpPr>
          <p:nvPr>
            <p:ph idx="1"/>
          </p:nvPr>
        </p:nvSpPr>
        <p:spPr/>
        <p:txBody>
          <a:bodyPr/>
          <a:lstStyle/>
          <a:p>
            <a:r>
              <a:rPr lang="en-US" dirty="0"/>
              <a:t>Medicaid payback provision</a:t>
            </a:r>
          </a:p>
        </p:txBody>
      </p:sp>
    </p:spTree>
    <p:extLst>
      <p:ext uri="{BB962C8B-B14F-4D97-AF65-F5344CB8AC3E}">
        <p14:creationId xmlns:p14="http://schemas.microsoft.com/office/powerpoint/2010/main" val="298742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50124-8440-4437-A4EE-9DD2167D7389}"/>
              </a:ext>
            </a:extLst>
          </p:cNvPr>
          <p:cNvSpPr>
            <a:spLocks noGrp="1"/>
          </p:cNvSpPr>
          <p:nvPr>
            <p:ph type="title"/>
          </p:nvPr>
        </p:nvSpPr>
        <p:spPr/>
        <p:txBody>
          <a:bodyPr>
            <a:normAutofit fontScale="90000"/>
          </a:bodyPr>
          <a:lstStyle/>
          <a:p>
            <a:r>
              <a:rPr lang="en-US" dirty="0"/>
              <a:t>Customer Service Information	</a:t>
            </a:r>
          </a:p>
        </p:txBody>
      </p:sp>
      <p:sp>
        <p:nvSpPr>
          <p:cNvPr id="3" name="Content Placeholder 2">
            <a:extLst>
              <a:ext uri="{FF2B5EF4-FFF2-40B4-BE49-F238E27FC236}">
                <a16:creationId xmlns:a16="http://schemas.microsoft.com/office/drawing/2014/main" xmlns="" id="{6187163D-DE29-4F75-B26A-980BE31969A6}"/>
              </a:ext>
            </a:extLst>
          </p:cNvPr>
          <p:cNvSpPr>
            <a:spLocks noGrp="1"/>
          </p:cNvSpPr>
          <p:nvPr>
            <p:ph idx="1"/>
          </p:nvPr>
        </p:nvSpPr>
        <p:spPr/>
        <p:txBody>
          <a:bodyPr/>
          <a:lstStyle/>
          <a:p>
            <a:r>
              <a:rPr lang="en-US" dirty="0"/>
              <a:t>Call 1-800-439-1653</a:t>
            </a:r>
          </a:p>
          <a:p>
            <a:r>
              <a:rPr lang="en-US" dirty="0">
                <a:hlinkClick r:id="rId2"/>
              </a:rPr>
              <a:t>www.moable.com</a:t>
            </a:r>
            <a:endParaRPr lang="en-US" dirty="0"/>
          </a:p>
          <a:p>
            <a:r>
              <a:rPr lang="en-US" dirty="0"/>
              <a:t>Email: team@stableaccount.com</a:t>
            </a:r>
          </a:p>
        </p:txBody>
      </p:sp>
    </p:spTree>
    <p:extLst>
      <p:ext uri="{BB962C8B-B14F-4D97-AF65-F5344CB8AC3E}">
        <p14:creationId xmlns:p14="http://schemas.microsoft.com/office/powerpoint/2010/main" val="222537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Trust</a:t>
            </a:r>
          </a:p>
        </p:txBody>
      </p:sp>
      <p:sp>
        <p:nvSpPr>
          <p:cNvPr id="3" name="Content Placeholder 2"/>
          <p:cNvSpPr>
            <a:spLocks noGrp="1"/>
          </p:cNvSpPr>
          <p:nvPr>
            <p:ph idx="1"/>
          </p:nvPr>
        </p:nvSpPr>
        <p:spPr/>
        <p:txBody>
          <a:bodyPr/>
          <a:lstStyle/>
          <a:p>
            <a:r>
              <a:rPr lang="en-US" dirty="0"/>
              <a:t>A Trust is an agreement that determines how a person’s property will be distributed during that individual’s life and death. </a:t>
            </a:r>
          </a:p>
          <a:p>
            <a:pPr lvl="1"/>
            <a:endParaRPr lang="en-US" dirty="0"/>
          </a:p>
        </p:txBody>
      </p:sp>
      <p:pic>
        <p:nvPicPr>
          <p:cNvPr id="6146" name="Picture 2" descr="C:\Users\Jessica Rooks\AppData\Local\Microsoft\Windows\Temporary Internet Files\Content.IE5\61PKRI2W\MP9003092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76600"/>
            <a:ext cx="3657600" cy="242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6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SNT</a:t>
            </a:r>
          </a:p>
        </p:txBody>
      </p:sp>
      <p:sp>
        <p:nvSpPr>
          <p:cNvPr id="3" name="Content Placeholder 2"/>
          <p:cNvSpPr>
            <a:spLocks noGrp="1"/>
          </p:cNvSpPr>
          <p:nvPr>
            <p:ph idx="1"/>
          </p:nvPr>
        </p:nvSpPr>
        <p:spPr/>
        <p:txBody>
          <a:bodyPr/>
          <a:lstStyle/>
          <a:p>
            <a:r>
              <a:rPr lang="en-US" dirty="0"/>
              <a:t>1</a:t>
            </a:r>
            <a:r>
              <a:rPr lang="en-US" baseline="30000" dirty="0"/>
              <a:t>st</a:t>
            </a:r>
            <a:r>
              <a:rPr lang="en-US" dirty="0"/>
              <a:t> Party SNT</a:t>
            </a:r>
          </a:p>
          <a:p>
            <a:pPr lvl="1"/>
            <a:r>
              <a:rPr lang="en-US" dirty="0"/>
              <a:t>Goal: protect a disabled person’s eligibility for current or future public benefits while also allowing access to additional funds to pay for expenses not covered by public benefits.</a:t>
            </a:r>
          </a:p>
          <a:p>
            <a:r>
              <a:rPr lang="en-US" dirty="0"/>
              <a:t>3</a:t>
            </a:r>
            <a:r>
              <a:rPr lang="en-US" baseline="30000" dirty="0"/>
              <a:t>rd</a:t>
            </a:r>
            <a:r>
              <a:rPr lang="en-US" dirty="0"/>
              <a:t> Party SNT</a:t>
            </a:r>
          </a:p>
          <a:p>
            <a:pPr lvl="1"/>
            <a:r>
              <a:rPr lang="en-US" dirty="0"/>
              <a:t>Goal: protect a disabled person’s eligibility for current or future public benefits while also allowing access to additional funds to pay for expenses not covered by public benefits.</a:t>
            </a:r>
          </a:p>
          <a:p>
            <a:pPr lvl="1"/>
            <a:endParaRPr lang="en-US" dirty="0"/>
          </a:p>
        </p:txBody>
      </p:sp>
    </p:spTree>
    <p:extLst>
      <p:ext uri="{BB962C8B-B14F-4D97-AF65-F5344CB8AC3E}">
        <p14:creationId xmlns:p14="http://schemas.microsoft.com/office/powerpoint/2010/main" val="182702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involved in a 1</a:t>
            </a:r>
            <a:r>
              <a:rPr lang="en-US" baseline="30000" dirty="0"/>
              <a:t>st</a:t>
            </a:r>
            <a:r>
              <a:rPr lang="en-US" dirty="0"/>
              <a:t> and 3</a:t>
            </a:r>
            <a:r>
              <a:rPr lang="en-US" baseline="30000" dirty="0"/>
              <a:t>rd</a:t>
            </a:r>
            <a:r>
              <a:rPr lang="en-US" dirty="0"/>
              <a:t> party SNT?</a:t>
            </a:r>
          </a:p>
        </p:txBody>
      </p:sp>
      <p:sp>
        <p:nvSpPr>
          <p:cNvPr id="4" name="TextBox 3"/>
          <p:cNvSpPr txBox="1"/>
          <p:nvPr/>
        </p:nvSpPr>
        <p:spPr>
          <a:xfrm>
            <a:off x="4631977" y="1659285"/>
            <a:ext cx="36957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Settlor: who owns the property</a:t>
            </a:r>
          </a:p>
          <a:p>
            <a:pPr marL="457200" indent="-457200">
              <a:buFont typeface="Arial" panose="020B0604020202020204" pitchFamily="34" charset="0"/>
              <a:buChar char="•"/>
            </a:pPr>
            <a:r>
              <a:rPr lang="en-US" sz="2800" dirty="0"/>
              <a:t>1</a:t>
            </a:r>
            <a:r>
              <a:rPr lang="en-US" sz="2800" baseline="30000" dirty="0"/>
              <a:t>st</a:t>
            </a:r>
            <a:r>
              <a:rPr lang="en-US" sz="2800" dirty="0"/>
              <a:t> Party: Disabled Person</a:t>
            </a:r>
          </a:p>
          <a:p>
            <a:pPr marL="457200" indent="-457200">
              <a:buFont typeface="Arial" panose="020B0604020202020204" pitchFamily="34" charset="0"/>
              <a:buChar char="•"/>
            </a:pPr>
            <a:r>
              <a:rPr lang="en-US" sz="2800" dirty="0"/>
              <a:t>3</a:t>
            </a:r>
            <a:r>
              <a:rPr lang="en-US" sz="2800" baseline="30000" dirty="0"/>
              <a:t>rd</a:t>
            </a:r>
            <a:r>
              <a:rPr lang="en-US" sz="2800" dirty="0"/>
              <a:t> Party: Anyone else</a:t>
            </a:r>
          </a:p>
          <a:p>
            <a:pPr marL="457200" indent="-457200">
              <a:buFont typeface="Arial" panose="020B0604020202020204" pitchFamily="34" charset="0"/>
              <a:buChar char="•"/>
            </a:pPr>
            <a:endParaRPr lang="en-US" sz="2800" dirty="0"/>
          </a:p>
          <a:p>
            <a:endParaRPr lang="en-US" sz="2800" dirty="0"/>
          </a:p>
        </p:txBody>
      </p:sp>
      <p:pic>
        <p:nvPicPr>
          <p:cNvPr id="7175" name="Picture 7" descr="C:\Users\Jessica Rooks\AppData\Local\Microsoft\Windows\Temporary Internet Files\Content.IE5\FT0D773T\MC9000242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135" y="4205555"/>
            <a:ext cx="3272542" cy="2469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arents with children">
            <a:extLst>
              <a:ext uri="{FF2B5EF4-FFF2-40B4-BE49-F238E27FC236}">
                <a16:creationId xmlns:a16="http://schemas.microsoft.com/office/drawing/2014/main" xmlns="" id="{15242D19-7EA1-440A-A139-77767FF868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93" y="1828800"/>
            <a:ext cx="4267200" cy="3824555"/>
          </a:xfrm>
          <a:prstGeom prst="rect">
            <a:avLst/>
          </a:prstGeom>
        </p:spPr>
      </p:pic>
    </p:spTree>
    <p:extLst>
      <p:ext uri="{BB962C8B-B14F-4D97-AF65-F5344CB8AC3E}">
        <p14:creationId xmlns:p14="http://schemas.microsoft.com/office/powerpoint/2010/main" val="41953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3000" fill="hold"/>
                                        <p:tgtEl>
                                          <p:spTgt spid="7175"/>
                                        </p:tgtEl>
                                        <p:attrNameLst>
                                          <p:attrName>ppt_x</p:attrName>
                                        </p:attrNameLst>
                                      </p:cBhvr>
                                      <p:tavLst>
                                        <p:tav tm="0">
                                          <p:val>
                                            <p:strVal val="#ppt_x"/>
                                          </p:val>
                                        </p:tav>
                                        <p:tav tm="100000">
                                          <p:val>
                                            <p:strVal val="#ppt_x"/>
                                          </p:val>
                                        </p:tav>
                                      </p:tavLst>
                                    </p:anim>
                                    <p:anim calcmode="lin" valueType="num">
                                      <p:cBhvr additive="base">
                                        <p:cTn id="8" dur="30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62586"/>
            <a:ext cx="7620000" cy="2590800"/>
          </a:xfrm>
        </p:spPr>
        <p:txBody>
          <a:bodyPr>
            <a:normAutofit/>
          </a:bodyPr>
          <a:lstStyle/>
          <a:p>
            <a:pPr marL="137160" indent="0">
              <a:buNone/>
            </a:pPr>
            <a:r>
              <a:rPr lang="en-US" sz="4400" dirty="0"/>
              <a:t>Beneficiary: Person to receive what is in the trust</a:t>
            </a:r>
          </a:p>
          <a:p>
            <a:pPr marL="137160" indent="0">
              <a:buNone/>
            </a:pPr>
            <a:endParaRPr lang="en-US" dirty="0"/>
          </a:p>
        </p:txBody>
      </p:sp>
      <p:pic>
        <p:nvPicPr>
          <p:cNvPr id="7" name="Picture 6" descr="Father bonding with disabled daughter">
            <a:extLst>
              <a:ext uri="{FF2B5EF4-FFF2-40B4-BE49-F238E27FC236}">
                <a16:creationId xmlns:a16="http://schemas.microsoft.com/office/drawing/2014/main" xmlns="" id="{F4C4F4A4-F913-43CC-90F7-E6D64B055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19400"/>
            <a:ext cx="5269247" cy="3455158"/>
          </a:xfrm>
          <a:prstGeom prst="rect">
            <a:avLst/>
          </a:prstGeom>
        </p:spPr>
      </p:pic>
    </p:spTree>
    <p:extLst>
      <p:ext uri="{BB962C8B-B14F-4D97-AF65-F5344CB8AC3E}">
        <p14:creationId xmlns:p14="http://schemas.microsoft.com/office/powerpoint/2010/main" val="57527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1143000"/>
            <a:ext cx="4038600" cy="3693319"/>
          </a:xfrm>
          <a:prstGeom prst="rect">
            <a:avLst/>
          </a:prstGeom>
          <a:noFill/>
        </p:spPr>
        <p:txBody>
          <a:bodyPr wrap="square" rtlCol="0">
            <a:spAutoFit/>
          </a:bodyPr>
          <a:lstStyle/>
          <a:p>
            <a:pPr marL="0" lvl="1"/>
            <a:r>
              <a:rPr lang="en-US" sz="3600" dirty="0"/>
              <a:t>Trustee: Take care of the property and money and is legally responsible for what is in the trust. </a:t>
            </a:r>
          </a:p>
          <a:p>
            <a:endParaRPr lang="en-US" dirty="0"/>
          </a:p>
        </p:txBody>
      </p:sp>
      <p:pic>
        <p:nvPicPr>
          <p:cNvPr id="8194" name="Picture 2" descr="C:\Users\Jessica Rooks\AppData\Local\Microsoft\Windows\Temporary Internet Files\Content.IE5\PI5AY3NP\MC90002751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00699"/>
            <a:ext cx="3827678" cy="391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1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 3</a:t>
            </a:r>
            <a:r>
              <a:rPr lang="en-US" baseline="30000" dirty="0"/>
              <a:t>rd</a:t>
            </a:r>
            <a:r>
              <a:rPr lang="en-US" dirty="0"/>
              <a:t> Party Trust</a:t>
            </a:r>
          </a:p>
        </p:txBody>
      </p:sp>
      <p:sp>
        <p:nvSpPr>
          <p:cNvPr id="3" name="Content Placeholder 2"/>
          <p:cNvSpPr>
            <a:spLocks noGrp="1"/>
          </p:cNvSpPr>
          <p:nvPr>
            <p:ph idx="1"/>
          </p:nvPr>
        </p:nvSpPr>
        <p:spPr/>
        <p:txBody>
          <a:bodyPr>
            <a:normAutofit/>
          </a:bodyPr>
          <a:lstStyle/>
          <a:p>
            <a:r>
              <a:rPr lang="en-US" dirty="0"/>
              <a:t>SNT may be created by a person who would like to help provide for another individual without hurting that person’s eligibility for public benefits.</a:t>
            </a:r>
          </a:p>
          <a:p>
            <a:r>
              <a:rPr lang="en-US" dirty="0"/>
              <a:t>If it is a revocable trust it can be changed.</a:t>
            </a:r>
          </a:p>
          <a:p>
            <a:r>
              <a:rPr lang="en-US" dirty="0"/>
              <a:t>Allows for funds to stay in the family after the death of the beneficiary. </a:t>
            </a:r>
          </a:p>
          <a:p>
            <a:r>
              <a:rPr lang="en-US" dirty="0"/>
              <a:t>If it is funded now and irrevocable, can be sent off for review. </a:t>
            </a:r>
          </a:p>
        </p:txBody>
      </p:sp>
    </p:spTree>
    <p:extLst>
      <p:ext uri="{BB962C8B-B14F-4D97-AF65-F5344CB8AC3E}">
        <p14:creationId xmlns:p14="http://schemas.microsoft.com/office/powerpoint/2010/main" val="87763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 1</a:t>
            </a:r>
            <a:r>
              <a:rPr lang="en-US" baseline="30000" dirty="0"/>
              <a:t>st</a:t>
            </a:r>
            <a:r>
              <a:rPr lang="en-US" dirty="0"/>
              <a:t> Party Trust</a:t>
            </a:r>
          </a:p>
        </p:txBody>
      </p:sp>
      <p:sp>
        <p:nvSpPr>
          <p:cNvPr id="3" name="Content Placeholder 2"/>
          <p:cNvSpPr>
            <a:spLocks noGrp="1"/>
          </p:cNvSpPr>
          <p:nvPr>
            <p:ph idx="1"/>
          </p:nvPr>
        </p:nvSpPr>
        <p:spPr/>
        <p:txBody>
          <a:bodyPr/>
          <a:lstStyle/>
          <a:p>
            <a:endParaRPr lang="en-US" dirty="0"/>
          </a:p>
          <a:p>
            <a:r>
              <a:rPr lang="en-US" sz="3600" dirty="0"/>
              <a:t>Most 1</a:t>
            </a:r>
            <a:r>
              <a:rPr lang="en-US" sz="3600" baseline="30000" dirty="0"/>
              <a:t>st</a:t>
            </a:r>
            <a:r>
              <a:rPr lang="en-US" sz="3600" dirty="0"/>
              <a:t> Party SNTs are established to protect the proceeds of a personal injury settlement or inheritance. </a:t>
            </a:r>
          </a:p>
          <a:p>
            <a:pPr marL="137160" indent="0">
              <a:buNone/>
            </a:pPr>
            <a:endParaRPr lang="en-US" dirty="0"/>
          </a:p>
        </p:txBody>
      </p:sp>
    </p:spTree>
    <p:extLst>
      <p:ext uri="{BB962C8B-B14F-4D97-AF65-F5344CB8AC3E}">
        <p14:creationId xmlns:p14="http://schemas.microsoft.com/office/powerpoint/2010/main" val="1793997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1678</TotalTime>
  <Words>1211</Words>
  <Application>Microsoft Office PowerPoint</Application>
  <PresentationFormat>On-screen Show (4:3)</PresentationFormat>
  <Paragraphs>169</Paragraphs>
  <Slides>29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Book Antiqua</vt:lpstr>
      <vt:lpstr>Calibri</vt:lpstr>
      <vt:lpstr>Lucida Sans</vt:lpstr>
      <vt:lpstr>OpenSans-Bold</vt:lpstr>
      <vt:lpstr>OpenSans-Italic</vt:lpstr>
      <vt:lpstr>OpenSans-Regular</vt:lpstr>
      <vt:lpstr>Wingdings</vt:lpstr>
      <vt:lpstr>Wingdings 2</vt:lpstr>
      <vt:lpstr>Wingdings 3</vt:lpstr>
      <vt:lpstr>Apex</vt:lpstr>
      <vt:lpstr>Special Needs Trust Planning Basics and  ABLE ACCOUNTS</vt:lpstr>
      <vt:lpstr>About the  Presenter</vt:lpstr>
      <vt:lpstr>What is a Trust</vt:lpstr>
      <vt:lpstr>Two Types of SNT</vt:lpstr>
      <vt:lpstr>Who is involved in a 1st and 3rd party SNT?</vt:lpstr>
      <vt:lpstr>PowerPoint Presentation</vt:lpstr>
      <vt:lpstr>PowerPoint Presentation</vt:lpstr>
      <vt:lpstr>Benefits of a 3rd Party Trust</vt:lpstr>
      <vt:lpstr>Benefits of a 1st Party Trust</vt:lpstr>
      <vt:lpstr>Drawbacks of a 1st party Trust</vt:lpstr>
      <vt:lpstr>Two Types of 1st Part SNT</vt:lpstr>
      <vt:lpstr>Where can funds for an SNT go? </vt:lpstr>
      <vt:lpstr>What are the steps?</vt:lpstr>
      <vt:lpstr>ABLE ACCOUNTS</vt:lpstr>
      <vt:lpstr>What are they?</vt:lpstr>
      <vt:lpstr>Disability Requirements</vt:lpstr>
      <vt:lpstr>Able Accounts </vt:lpstr>
      <vt:lpstr>PowerPoint Presentation</vt:lpstr>
      <vt:lpstr>Who can Help Establish the Able Account</vt:lpstr>
      <vt:lpstr>PowerPoint Presentation</vt:lpstr>
      <vt:lpstr>Examples of Qualified Disability Expenses</vt:lpstr>
      <vt:lpstr>PowerPoint Presentation</vt:lpstr>
      <vt:lpstr>PowerPoint Presentation</vt:lpstr>
      <vt:lpstr>PowerPoint Presentation</vt:lpstr>
      <vt:lpstr>PowerPoint Presentation</vt:lpstr>
      <vt:lpstr>PowerPoint Presentation</vt:lpstr>
      <vt:lpstr>Non-Qualified Expenditures </vt:lpstr>
      <vt:lpstr>Drawbacks</vt:lpstr>
      <vt:lpstr>Customer Service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 Tools</dc:title>
  <dc:creator>Jessica Rooks</dc:creator>
  <cp:lastModifiedBy>Melissa Cline</cp:lastModifiedBy>
  <cp:revision>87</cp:revision>
  <cp:lastPrinted>2013-02-07T18:09:10Z</cp:lastPrinted>
  <dcterms:created xsi:type="dcterms:W3CDTF">2012-09-12T14:18:18Z</dcterms:created>
  <dcterms:modified xsi:type="dcterms:W3CDTF">2022-02-10T21:20:00Z</dcterms:modified>
</cp:coreProperties>
</file>