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notesMasterIdLst>
    <p:notesMasterId r:id="rId29"/>
  </p:notesMasterIdLst>
  <p:handoutMasterIdLst>
    <p:handoutMasterId r:id="rId30"/>
  </p:handoutMasterIdLst>
  <p:sldIdLst>
    <p:sldId id="257" r:id="rId5"/>
    <p:sldId id="301" r:id="rId6"/>
    <p:sldId id="280" r:id="rId7"/>
    <p:sldId id="281" r:id="rId8"/>
    <p:sldId id="283" r:id="rId9"/>
    <p:sldId id="362" r:id="rId10"/>
    <p:sldId id="371" r:id="rId11"/>
    <p:sldId id="272" r:id="rId12"/>
    <p:sldId id="363" r:id="rId13"/>
    <p:sldId id="373" r:id="rId14"/>
    <p:sldId id="258" r:id="rId15"/>
    <p:sldId id="372" r:id="rId16"/>
    <p:sldId id="259" r:id="rId17"/>
    <p:sldId id="260" r:id="rId18"/>
    <p:sldId id="261" r:id="rId19"/>
    <p:sldId id="262" r:id="rId20"/>
    <p:sldId id="365" r:id="rId21"/>
    <p:sldId id="367" r:id="rId22"/>
    <p:sldId id="368" r:id="rId23"/>
    <p:sldId id="369" r:id="rId24"/>
    <p:sldId id="370" r:id="rId25"/>
    <p:sldId id="270" r:id="rId26"/>
    <p:sldId id="263" r:id="rId27"/>
    <p:sldId id="35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8" autoAdjust="0"/>
    <p:restoredTop sz="94619" autoAdjust="0"/>
  </p:normalViewPr>
  <p:slideViewPr>
    <p:cSldViewPr snapToGrid="0">
      <p:cViewPr varScale="1">
        <p:scale>
          <a:sx n="81" d="100"/>
          <a:sy n="81" d="100"/>
        </p:scale>
        <p:origin x="6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A2A8AAE-0D2C-4611-951B-746C9A8285E0}" type="datetimeFigureOut">
              <a:rPr lang="en-US" smtClean="0"/>
              <a:t>3/24/2022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A379D79-9BFB-4270-AEF1-118346FD0DCB}" type="slidenum">
              <a:rPr lang="en-US" smtClean="0"/>
              <a:t>‹#›</a:t>
            </a:fld>
            <a:endParaRPr lang="en-US"/>
          </a:p>
        </p:txBody>
      </p:sp>
    </p:spTree>
    <p:extLst>
      <p:ext uri="{BB962C8B-B14F-4D97-AF65-F5344CB8AC3E}">
        <p14:creationId xmlns:p14="http://schemas.microsoft.com/office/powerpoint/2010/main" val="2672072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23F75D-4CB7-49D6-B10E-999AD51EF2DE}" type="datetimeFigureOut">
              <a:rPr lang="en-US" smtClean="0"/>
              <a:t>3/24/2022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CE6DA6-BDD6-40E8-9CE4-2D2D2C5DE380}" type="slidenum">
              <a:rPr lang="en-US" smtClean="0"/>
              <a:t>‹#›</a:t>
            </a:fld>
            <a:endParaRPr lang="en-US"/>
          </a:p>
        </p:txBody>
      </p:sp>
    </p:spTree>
    <p:extLst>
      <p:ext uri="{BB962C8B-B14F-4D97-AF65-F5344CB8AC3E}">
        <p14:creationId xmlns:p14="http://schemas.microsoft.com/office/powerpoint/2010/main" val="99981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E6DA6-BDD6-40E8-9CE4-2D2D2C5DE380}" type="slidenum">
              <a:rPr lang="en-US" smtClean="0"/>
              <a:t>1</a:t>
            </a:fld>
            <a:endParaRPr lang="en-US"/>
          </a:p>
        </p:txBody>
      </p:sp>
    </p:spTree>
    <p:extLst>
      <p:ext uri="{BB962C8B-B14F-4D97-AF65-F5344CB8AC3E}">
        <p14:creationId xmlns:p14="http://schemas.microsoft.com/office/powerpoint/2010/main" val="208370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CE6DA6-BDD6-40E8-9CE4-2D2D2C5DE380}" type="slidenum">
              <a:rPr lang="en-US" smtClean="0"/>
              <a:t>3</a:t>
            </a:fld>
            <a:endParaRPr lang="en-US"/>
          </a:p>
        </p:txBody>
      </p:sp>
    </p:spTree>
    <p:extLst>
      <p:ext uri="{BB962C8B-B14F-4D97-AF65-F5344CB8AC3E}">
        <p14:creationId xmlns:p14="http://schemas.microsoft.com/office/powerpoint/2010/main" val="403265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CE6DA6-BDD6-40E8-9CE4-2D2D2C5DE380}" type="slidenum">
              <a:rPr lang="en-US" smtClean="0"/>
              <a:t>4</a:t>
            </a:fld>
            <a:endParaRPr lang="en-US"/>
          </a:p>
        </p:txBody>
      </p:sp>
    </p:spTree>
    <p:extLst>
      <p:ext uri="{BB962C8B-B14F-4D97-AF65-F5344CB8AC3E}">
        <p14:creationId xmlns:p14="http://schemas.microsoft.com/office/powerpoint/2010/main" val="69604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CE6DA6-BDD6-40E8-9CE4-2D2D2C5DE380}" type="slidenum">
              <a:rPr lang="en-US" smtClean="0"/>
              <a:t>5</a:t>
            </a:fld>
            <a:endParaRPr lang="en-US"/>
          </a:p>
        </p:txBody>
      </p:sp>
    </p:spTree>
    <p:extLst>
      <p:ext uri="{BB962C8B-B14F-4D97-AF65-F5344CB8AC3E}">
        <p14:creationId xmlns:p14="http://schemas.microsoft.com/office/powerpoint/2010/main" val="405138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CE6DA6-BDD6-40E8-9CE4-2D2D2C5DE380}" type="slidenum">
              <a:rPr lang="en-US" smtClean="0"/>
              <a:t>12</a:t>
            </a:fld>
            <a:endParaRPr lang="en-US"/>
          </a:p>
        </p:txBody>
      </p:sp>
    </p:spTree>
    <p:extLst>
      <p:ext uri="{BB962C8B-B14F-4D97-AF65-F5344CB8AC3E}">
        <p14:creationId xmlns:p14="http://schemas.microsoft.com/office/powerpoint/2010/main" val="164059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CE6DA6-BDD6-40E8-9CE4-2D2D2C5DE380}" type="slidenum">
              <a:rPr lang="en-US" smtClean="0"/>
              <a:t>24</a:t>
            </a:fld>
            <a:endParaRPr lang="en-US"/>
          </a:p>
        </p:txBody>
      </p:sp>
    </p:spTree>
    <p:extLst>
      <p:ext uri="{BB962C8B-B14F-4D97-AF65-F5344CB8AC3E}">
        <p14:creationId xmlns:p14="http://schemas.microsoft.com/office/powerpoint/2010/main" val="263644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3/24/2022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3/24/2022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3/24/2022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3/24/2022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3/24/2022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twopeasandtheirpod.com/10-in-10-healthy-challenge-healthy-breakfast-ideas" TargetMode="External"/><Relationship Id="rId5" Type="http://schemas.openxmlformats.org/officeDocument/2006/relationships/image" Target="../media/image5.jpg"/><Relationship Id="rId4" Type="http://schemas.openxmlformats.org/officeDocument/2006/relationships/hyperlink" Target="http://bytesizebio.net/2013/09/27/quit-smoking-more-bacteria-will-like-yo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tomcorsonknowles.com/blog/healthier-body-mind-and-soul-through-exercise-2/" TargetMode="External"/><Relationship Id="rId5" Type="http://schemas.openxmlformats.org/officeDocument/2006/relationships/image" Target="../media/image7.jpg"/><Relationship Id="rId4" Type="http://schemas.openxmlformats.org/officeDocument/2006/relationships/hyperlink" Target="http://bloggingdottie.blogspot.com/2010/12/facts-morning-call-newspaper-refused-to.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publicdomainpictures.net/view-image.php?image=130850&amp;picture=" TargetMode="External"/><Relationship Id="rId5" Type="http://schemas.openxmlformats.org/officeDocument/2006/relationships/image" Target="../media/image9.jpg"/><Relationship Id="rId4" Type="http://schemas.openxmlformats.org/officeDocument/2006/relationships/hyperlink" Target="http://www.pngall.com/electronic-png/download/2490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xmlns=""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xmlns=""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xmlns=""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xmlns=""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a:solidFill>
                  <a:schemeClr val="tx1"/>
                </a:solidFill>
              </a:rPr>
              <a:t>Guardianship and Conservatorship</a:t>
            </a:r>
          </a:p>
        </p:txBody>
      </p:sp>
      <p:sp>
        <p:nvSpPr>
          <p:cNvPr id="3" name="Subtitle 2">
            <a:extLst>
              <a:ext uri="{FF2B5EF4-FFF2-40B4-BE49-F238E27FC236}">
                <a16:creationId xmlns:a16="http://schemas.microsoft.com/office/drawing/2014/main" xmlns="" id="{C8722DDC-8EEE-4A06-8DFE-B44871EAA2CF}"/>
              </a:ext>
            </a:extLst>
          </p:cNvPr>
          <p:cNvSpPr>
            <a:spLocks noGrp="1"/>
          </p:cNvSpPr>
          <p:nvPr>
            <p:ph type="subTitle" idx="1"/>
          </p:nvPr>
        </p:nvSpPr>
        <p:spPr>
          <a:xfrm>
            <a:off x="6033793" y="4293270"/>
            <a:ext cx="4775075" cy="559656"/>
          </a:xfrm>
        </p:spPr>
        <p:txBody>
          <a:bodyPr>
            <a:normAutofit/>
          </a:bodyPr>
          <a:lstStyle/>
          <a:p>
            <a:pPr>
              <a:spcAft>
                <a:spcPts val="600"/>
              </a:spcAft>
            </a:pPr>
            <a:r>
              <a:rPr lang="en-US" dirty="0">
                <a:solidFill>
                  <a:schemeClr val="tx1"/>
                </a:solidFill>
              </a:rPr>
              <a:t>Jessica Rooks</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7C6E2-CF57-441F-8935-773C3C13709E}"/>
              </a:ext>
            </a:extLst>
          </p:cNvPr>
          <p:cNvSpPr>
            <a:spLocks noGrp="1"/>
          </p:cNvSpPr>
          <p:nvPr>
            <p:ph type="title"/>
          </p:nvPr>
        </p:nvSpPr>
        <p:spPr>
          <a:xfrm>
            <a:off x="1066800" y="2057400"/>
            <a:ext cx="10058400" cy="1371600"/>
          </a:xfrm>
        </p:spPr>
        <p:txBody>
          <a:bodyPr/>
          <a:lstStyle/>
          <a:p>
            <a:pPr algn="ctr"/>
            <a:r>
              <a:rPr lang="en-US" dirty="0"/>
              <a:t>Power of attorney versus Guardianship and Conservatorship</a:t>
            </a:r>
          </a:p>
        </p:txBody>
      </p:sp>
    </p:spTree>
    <p:extLst>
      <p:ext uri="{BB962C8B-B14F-4D97-AF65-F5344CB8AC3E}">
        <p14:creationId xmlns:p14="http://schemas.microsoft.com/office/powerpoint/2010/main" val="1242952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guardian or conservatorship?</a:t>
            </a:r>
          </a:p>
        </p:txBody>
      </p:sp>
      <p:graphicFrame>
        <p:nvGraphicFramePr>
          <p:cNvPr id="4" name="Table 3"/>
          <p:cNvGraphicFramePr>
            <a:graphicFrameLocks noGrp="1"/>
          </p:cNvGraphicFramePr>
          <p:nvPr/>
        </p:nvGraphicFramePr>
        <p:xfrm>
          <a:off x="1470025" y="2430989"/>
          <a:ext cx="8284554" cy="3112245"/>
        </p:xfrm>
        <a:graphic>
          <a:graphicData uri="http://schemas.openxmlformats.org/drawingml/2006/table">
            <a:tbl>
              <a:tblPr firstRow="1" bandRow="1">
                <a:tableStyleId>{5C22544A-7EE6-4342-B048-85BDC9FD1C3A}</a:tableStyleId>
              </a:tblPr>
              <a:tblGrid>
                <a:gridCol w="2761518">
                  <a:extLst>
                    <a:ext uri="{9D8B030D-6E8A-4147-A177-3AD203B41FA5}">
                      <a16:colId xmlns:a16="http://schemas.microsoft.com/office/drawing/2014/main" xmlns="" val="20000"/>
                    </a:ext>
                  </a:extLst>
                </a:gridCol>
                <a:gridCol w="2761518">
                  <a:extLst>
                    <a:ext uri="{9D8B030D-6E8A-4147-A177-3AD203B41FA5}">
                      <a16:colId xmlns:a16="http://schemas.microsoft.com/office/drawing/2014/main" xmlns="" val="20001"/>
                    </a:ext>
                  </a:extLst>
                </a:gridCol>
                <a:gridCol w="2761518">
                  <a:extLst>
                    <a:ext uri="{9D8B030D-6E8A-4147-A177-3AD203B41FA5}">
                      <a16:colId xmlns:a16="http://schemas.microsoft.com/office/drawing/2014/main" xmlns="" val="20002"/>
                    </a:ext>
                  </a:extLst>
                </a:gridCol>
              </a:tblGrid>
              <a:tr h="770040">
                <a:tc>
                  <a:txBody>
                    <a:bodyPr/>
                    <a:lstStyle/>
                    <a:p>
                      <a:endParaRPr lang="en-US" dirty="0"/>
                    </a:p>
                  </a:txBody>
                  <a:tcPr/>
                </a:tc>
                <a:tc>
                  <a:txBody>
                    <a:bodyPr/>
                    <a:lstStyle/>
                    <a:p>
                      <a:r>
                        <a:rPr lang="en-US" dirty="0"/>
                        <a:t>Conservatorship</a:t>
                      </a:r>
                    </a:p>
                  </a:txBody>
                  <a:tcPr/>
                </a:tc>
                <a:tc>
                  <a:txBody>
                    <a:bodyPr/>
                    <a:lstStyle/>
                    <a:p>
                      <a:r>
                        <a:rPr lang="en-US" dirty="0"/>
                        <a:t>Guardianship</a:t>
                      </a:r>
                    </a:p>
                  </a:txBody>
                  <a:tcPr/>
                </a:tc>
                <a:extLst>
                  <a:ext uri="{0D108BD9-81ED-4DB2-BD59-A6C34878D82A}">
                    <a16:rowId xmlns:a16="http://schemas.microsoft.com/office/drawing/2014/main" xmlns="" val="10000"/>
                  </a:ext>
                </a:extLst>
              </a:tr>
              <a:tr h="780735">
                <a:tc>
                  <a:txBody>
                    <a:bodyPr/>
                    <a:lstStyle/>
                    <a:p>
                      <a:r>
                        <a:rPr lang="en-US" dirty="0"/>
                        <a:t>Respondent</a:t>
                      </a:r>
                    </a:p>
                  </a:txBody>
                  <a:tcPr/>
                </a:tc>
                <a:tc>
                  <a:txBody>
                    <a:bodyPr/>
                    <a:lstStyle/>
                    <a:p>
                      <a:r>
                        <a:rPr lang="en-US" dirty="0"/>
                        <a:t>Protectee</a:t>
                      </a:r>
                    </a:p>
                  </a:txBody>
                  <a:tcPr/>
                </a:tc>
                <a:tc>
                  <a:txBody>
                    <a:bodyPr/>
                    <a:lstStyle/>
                    <a:p>
                      <a:r>
                        <a:rPr lang="en-US" dirty="0"/>
                        <a:t>Ward</a:t>
                      </a:r>
                    </a:p>
                  </a:txBody>
                  <a:tcPr/>
                </a:tc>
                <a:extLst>
                  <a:ext uri="{0D108BD9-81ED-4DB2-BD59-A6C34878D82A}">
                    <a16:rowId xmlns:a16="http://schemas.microsoft.com/office/drawing/2014/main" xmlns="" val="10001"/>
                  </a:ext>
                </a:extLst>
              </a:tr>
              <a:tr h="780735">
                <a:tc>
                  <a:txBody>
                    <a:bodyPr/>
                    <a:lstStyle/>
                    <a:p>
                      <a:r>
                        <a:rPr lang="en-US" dirty="0"/>
                        <a:t>Plaintiff (You)</a:t>
                      </a:r>
                    </a:p>
                  </a:txBody>
                  <a:tcPr/>
                </a:tc>
                <a:tc>
                  <a:txBody>
                    <a:bodyPr/>
                    <a:lstStyle/>
                    <a:p>
                      <a:r>
                        <a:rPr lang="en-US" dirty="0"/>
                        <a:t>Conservator</a:t>
                      </a:r>
                    </a:p>
                  </a:txBody>
                  <a:tcPr/>
                </a:tc>
                <a:tc>
                  <a:txBody>
                    <a:bodyPr/>
                    <a:lstStyle/>
                    <a:p>
                      <a:r>
                        <a:rPr lang="en-US" dirty="0"/>
                        <a:t>Guardian</a:t>
                      </a:r>
                    </a:p>
                  </a:txBody>
                  <a:tcPr/>
                </a:tc>
                <a:extLst>
                  <a:ext uri="{0D108BD9-81ED-4DB2-BD59-A6C34878D82A}">
                    <a16:rowId xmlns:a16="http://schemas.microsoft.com/office/drawing/2014/main" xmlns="" val="10002"/>
                  </a:ext>
                </a:extLst>
              </a:tr>
              <a:tr h="780735">
                <a:tc>
                  <a:txBody>
                    <a:bodyPr/>
                    <a:lstStyle/>
                    <a:p>
                      <a:r>
                        <a:rPr lang="en-US" dirty="0"/>
                        <a:t>Goal:</a:t>
                      </a:r>
                    </a:p>
                  </a:txBody>
                  <a:tcPr/>
                </a:tc>
                <a:tc>
                  <a:txBody>
                    <a:bodyPr/>
                    <a:lstStyle/>
                    <a:p>
                      <a:r>
                        <a:rPr lang="en-US" dirty="0"/>
                        <a:t>Manage Money</a:t>
                      </a:r>
                    </a:p>
                  </a:txBody>
                  <a:tcPr/>
                </a:tc>
                <a:tc>
                  <a:txBody>
                    <a:bodyPr/>
                    <a:lstStyle/>
                    <a:p>
                      <a:r>
                        <a:rPr lang="en-US" dirty="0"/>
                        <a:t>Care</a:t>
                      </a:r>
                      <a:r>
                        <a:rPr lang="en-US" baseline="0" dirty="0"/>
                        <a:t> for the person</a:t>
                      </a:r>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5794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B106A8-4852-4C74-A731-5140E6F612B4}"/>
              </a:ext>
            </a:extLst>
          </p:cNvPr>
          <p:cNvSpPr>
            <a:spLocks noGrp="1"/>
          </p:cNvSpPr>
          <p:nvPr>
            <p:ph type="title"/>
          </p:nvPr>
        </p:nvSpPr>
        <p:spPr/>
        <p:txBody>
          <a:bodyPr/>
          <a:lstStyle/>
          <a:p>
            <a:r>
              <a:rPr lang="en-US" dirty="0"/>
              <a:t>What rights are influenced? 	</a:t>
            </a:r>
          </a:p>
        </p:txBody>
      </p:sp>
      <p:sp>
        <p:nvSpPr>
          <p:cNvPr id="3" name="Content Placeholder 2">
            <a:extLst>
              <a:ext uri="{FF2B5EF4-FFF2-40B4-BE49-F238E27FC236}">
                <a16:creationId xmlns:a16="http://schemas.microsoft.com/office/drawing/2014/main" xmlns="" id="{DC4237CF-7362-405C-8C25-4790D7826C65}"/>
              </a:ext>
            </a:extLst>
          </p:cNvPr>
          <p:cNvSpPr>
            <a:spLocks noGrp="1"/>
          </p:cNvSpPr>
          <p:nvPr>
            <p:ph idx="1"/>
          </p:nvPr>
        </p:nvSpPr>
        <p:spPr/>
        <p:txBody>
          <a:bodyPr numCol="2">
            <a:normAutofit/>
          </a:bodyPr>
          <a:lstStyle/>
          <a:p>
            <a:r>
              <a:rPr lang="en-US" sz="2400" dirty="0"/>
              <a:t>Right to marry or divorce</a:t>
            </a:r>
          </a:p>
          <a:p>
            <a:r>
              <a:rPr lang="en-US" sz="2400" dirty="0"/>
              <a:t>Vote</a:t>
            </a:r>
          </a:p>
          <a:p>
            <a:r>
              <a:rPr lang="en-US" sz="2400" dirty="0"/>
              <a:t>Drive</a:t>
            </a:r>
          </a:p>
          <a:p>
            <a:r>
              <a:rPr lang="en-US" sz="2400" dirty="0"/>
              <a:t>Seek or retain employment</a:t>
            </a:r>
          </a:p>
          <a:p>
            <a:r>
              <a:rPr lang="en-US" sz="2400" dirty="0"/>
              <a:t>Agree to contracts</a:t>
            </a:r>
          </a:p>
          <a:p>
            <a:r>
              <a:rPr lang="en-US" sz="2400" dirty="0"/>
              <a:t>Consent to medical treatment</a:t>
            </a:r>
          </a:p>
          <a:p>
            <a:r>
              <a:rPr lang="en-US" sz="2400" dirty="0"/>
              <a:t>Sue and defend lawsuits</a:t>
            </a:r>
          </a:p>
          <a:p>
            <a:r>
              <a:rPr lang="en-US" sz="2400" dirty="0"/>
              <a:t>Apply for government benefits</a:t>
            </a:r>
          </a:p>
          <a:p>
            <a:r>
              <a:rPr lang="en-US" sz="2400" dirty="0"/>
              <a:t>Manage money or property</a:t>
            </a:r>
          </a:p>
          <a:p>
            <a:r>
              <a:rPr lang="en-US" sz="2400" dirty="0"/>
              <a:t>Where to live</a:t>
            </a:r>
          </a:p>
          <a:p>
            <a:r>
              <a:rPr lang="en-US" sz="2400" dirty="0"/>
              <a:t>Who to be friends with </a:t>
            </a:r>
          </a:p>
        </p:txBody>
      </p:sp>
    </p:spTree>
    <p:extLst>
      <p:ext uri="{BB962C8B-B14F-4D97-AF65-F5344CB8AC3E}">
        <p14:creationId xmlns:p14="http://schemas.microsoft.com/office/powerpoint/2010/main" val="1879628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Guardianship</a:t>
            </a:r>
          </a:p>
        </p:txBody>
      </p:sp>
      <p:sp>
        <p:nvSpPr>
          <p:cNvPr id="3" name="Content Placeholder 2"/>
          <p:cNvSpPr>
            <a:spLocks noGrp="1"/>
          </p:cNvSpPr>
          <p:nvPr>
            <p:ph idx="1"/>
          </p:nvPr>
        </p:nvSpPr>
        <p:spPr/>
        <p:txBody>
          <a:bodyPr>
            <a:normAutofit fontScale="92500"/>
          </a:bodyPr>
          <a:lstStyle/>
          <a:p>
            <a:r>
              <a:rPr lang="en-US" sz="2400" dirty="0"/>
              <a:t>Respondent is known is referred to as the “ward”.</a:t>
            </a:r>
          </a:p>
          <a:p>
            <a:r>
              <a:rPr lang="en-US" sz="2400" dirty="0"/>
              <a:t>The ward lacks the legal ability to make medical or psychiatric treatment decisions, to make placement decisions, to vote, to drive an automobile. </a:t>
            </a:r>
          </a:p>
          <a:p>
            <a:r>
              <a:rPr lang="en-US" sz="2400" dirty="0"/>
              <a:t>If the court says there is only a partially legal incapacity/disability, the extent to which the respondent’s rights are limited will be specified by court order.</a:t>
            </a:r>
          </a:p>
          <a:p>
            <a:r>
              <a:rPr lang="en-US" sz="2400" dirty="0"/>
              <a:t>The court is now responsible for the ward’s body and they have entrusted a guardian to make sure this person is properly cared for. </a:t>
            </a:r>
          </a:p>
          <a:p>
            <a:endParaRPr lang="en-US" dirty="0"/>
          </a:p>
        </p:txBody>
      </p:sp>
    </p:spTree>
    <p:extLst>
      <p:ext uri="{BB962C8B-B14F-4D97-AF65-F5344CB8AC3E}">
        <p14:creationId xmlns:p14="http://schemas.microsoft.com/office/powerpoint/2010/main" val="337036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Conservatorship</a:t>
            </a:r>
          </a:p>
        </p:txBody>
      </p:sp>
      <p:sp>
        <p:nvSpPr>
          <p:cNvPr id="3" name="Content Placeholder 2"/>
          <p:cNvSpPr>
            <a:spLocks noGrp="1"/>
          </p:cNvSpPr>
          <p:nvPr>
            <p:ph idx="1"/>
          </p:nvPr>
        </p:nvSpPr>
        <p:spPr/>
        <p:txBody>
          <a:bodyPr>
            <a:normAutofit lnSpcReduction="10000"/>
          </a:bodyPr>
          <a:lstStyle/>
          <a:p>
            <a:r>
              <a:rPr lang="en-US" sz="2400" dirty="0"/>
              <a:t>Respondent is referred to as the “</a:t>
            </a:r>
            <a:r>
              <a:rPr lang="en-US" sz="2400" dirty="0" err="1"/>
              <a:t>protectee</a:t>
            </a:r>
            <a:r>
              <a:rPr lang="en-US" sz="2400" dirty="0"/>
              <a:t>” </a:t>
            </a:r>
          </a:p>
          <a:p>
            <a:r>
              <a:rPr lang="en-US" sz="2400" dirty="0" err="1"/>
              <a:t>Protectee</a:t>
            </a:r>
            <a:r>
              <a:rPr lang="en-US" sz="2400" dirty="0"/>
              <a:t> lacks the legal ability to handle his or her own financial resources. </a:t>
            </a:r>
          </a:p>
          <a:p>
            <a:r>
              <a:rPr lang="en-US" sz="2400" dirty="0"/>
              <a:t>If the court says there is only a partially legal incapacity/disability, the extent to which the respondent’s rights are limited will be specified by court order.</a:t>
            </a:r>
          </a:p>
          <a:p>
            <a:r>
              <a:rPr lang="en-US" sz="2400" dirty="0"/>
              <a:t>The court is now responsible for the </a:t>
            </a:r>
            <a:r>
              <a:rPr lang="en-US" sz="2400" dirty="0" err="1"/>
              <a:t>protectee’s</a:t>
            </a:r>
            <a:r>
              <a:rPr lang="en-US" sz="2400" dirty="0"/>
              <a:t> money and they have entrusted a conservator to make sure this person’s money is properly cared for. </a:t>
            </a:r>
          </a:p>
          <a:p>
            <a:endParaRPr lang="en-US" dirty="0"/>
          </a:p>
          <a:p>
            <a:endParaRPr lang="en-US" dirty="0"/>
          </a:p>
          <a:p>
            <a:endParaRPr lang="en-US" dirty="0"/>
          </a:p>
        </p:txBody>
      </p:sp>
    </p:spTree>
    <p:extLst>
      <p:ext uri="{BB962C8B-B14F-4D97-AF65-F5344CB8AC3E}">
        <p14:creationId xmlns:p14="http://schemas.microsoft.com/office/powerpoint/2010/main" val="70250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 and Conservator’s Job</a:t>
            </a:r>
          </a:p>
        </p:txBody>
      </p:sp>
      <p:sp>
        <p:nvSpPr>
          <p:cNvPr id="3" name="Content Placeholder 2"/>
          <p:cNvSpPr>
            <a:spLocks noGrp="1"/>
          </p:cNvSpPr>
          <p:nvPr>
            <p:ph idx="1"/>
          </p:nvPr>
        </p:nvSpPr>
        <p:spPr/>
        <p:txBody>
          <a:bodyPr>
            <a:normAutofit/>
          </a:bodyPr>
          <a:lstStyle/>
          <a:p>
            <a:r>
              <a:rPr lang="en-US" sz="1800" dirty="0"/>
              <a:t>It is the guardian’s and conservator’s duty to prevent the ward or protectee from exercising rights limited or taken away by the court.</a:t>
            </a:r>
          </a:p>
          <a:p>
            <a:r>
              <a:rPr lang="en-US" sz="1800" dirty="0"/>
              <a:t>The court order will tell you exactly how much authority you have </a:t>
            </a:r>
          </a:p>
          <a:p>
            <a:pPr lvl="0"/>
            <a:r>
              <a:rPr lang="en-US" sz="1800" dirty="0"/>
              <a:t>Must notify the court in writing if the ward/protectee dies, you or the ward or protectee move from one address to another</a:t>
            </a:r>
          </a:p>
          <a:p>
            <a:r>
              <a:rPr lang="en-US" sz="1800" dirty="0"/>
              <a:t>You are under a duty, at all times, to act in the best interests of your ward-protectee and to avoid conflicts of interest which impair your ability so to act. </a:t>
            </a:r>
          </a:p>
          <a:p>
            <a:r>
              <a:rPr lang="en-US" sz="1800" dirty="0"/>
              <a:t>If you fail to perform any of your duties as guardian or conservator, you are liable to be removed from office and may be held personally liable for any loss or damage sustained by the ward or protectee by reason of your failure.</a:t>
            </a:r>
          </a:p>
          <a:p>
            <a:pPr lvl="0"/>
            <a:endParaRPr lang="en-US" dirty="0"/>
          </a:p>
          <a:p>
            <a:pPr lvl="0"/>
            <a:endParaRPr lang="en-US" dirty="0"/>
          </a:p>
        </p:txBody>
      </p:sp>
    </p:spTree>
    <p:extLst>
      <p:ext uri="{BB962C8B-B14F-4D97-AF65-F5344CB8AC3E}">
        <p14:creationId xmlns:p14="http://schemas.microsoft.com/office/powerpoint/2010/main" val="2349470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 Job</a:t>
            </a:r>
          </a:p>
        </p:txBody>
      </p:sp>
      <p:sp>
        <p:nvSpPr>
          <p:cNvPr id="3" name="Content Placeholder 2"/>
          <p:cNvSpPr>
            <a:spLocks noGrp="1"/>
          </p:cNvSpPr>
          <p:nvPr>
            <p:ph idx="1"/>
          </p:nvPr>
        </p:nvSpPr>
        <p:spPr/>
        <p:txBody>
          <a:bodyPr>
            <a:normAutofit lnSpcReduction="10000"/>
          </a:bodyPr>
          <a:lstStyle/>
          <a:p>
            <a:pPr lvl="0"/>
            <a:r>
              <a:rPr lang="en-US" sz="2000" dirty="0"/>
              <a:t>Duty to care for the person of the ward</a:t>
            </a:r>
          </a:p>
          <a:p>
            <a:pPr lvl="0"/>
            <a:r>
              <a:rPr lang="en-US" sz="2000" dirty="0"/>
              <a:t>Provide for the ward’s care, treatment, habilitation, education, support and maintenance; </a:t>
            </a:r>
          </a:p>
          <a:p>
            <a:pPr lvl="0"/>
            <a:r>
              <a:rPr lang="en-US" sz="2000" dirty="0"/>
              <a:t>Powers and Duties of the Guardian:</a:t>
            </a:r>
          </a:p>
          <a:p>
            <a:pPr lvl="1"/>
            <a:r>
              <a:rPr lang="en-US" sz="1800" dirty="0"/>
              <a:t>Finding the best and least restrictive living environment available</a:t>
            </a:r>
          </a:p>
          <a:p>
            <a:pPr lvl="1"/>
            <a:r>
              <a:rPr lang="en-US" sz="1800" dirty="0"/>
              <a:t>Assuring that the ward receives medical care and other services that are needed; </a:t>
            </a:r>
          </a:p>
          <a:p>
            <a:pPr lvl="1"/>
            <a:r>
              <a:rPr lang="en-US" sz="1800" dirty="0"/>
              <a:t>promoting and protecting the care, comfort, safety, health, and welfare of the ward; and </a:t>
            </a:r>
          </a:p>
          <a:p>
            <a:pPr lvl="1"/>
            <a:r>
              <a:rPr lang="en-US" sz="1800" dirty="0"/>
              <a:t>providing required consents on behalf of the ward. </a:t>
            </a:r>
          </a:p>
          <a:p>
            <a:r>
              <a:rPr lang="en-US" sz="2000" dirty="0"/>
              <a:t>You will be required to file a personal status report annually concerning the care, welfare, and placement of your ward.</a:t>
            </a:r>
          </a:p>
          <a:p>
            <a:endParaRPr lang="en-US" dirty="0"/>
          </a:p>
        </p:txBody>
      </p:sp>
    </p:spTree>
    <p:extLst>
      <p:ext uri="{BB962C8B-B14F-4D97-AF65-F5344CB8AC3E}">
        <p14:creationId xmlns:p14="http://schemas.microsoft.com/office/powerpoint/2010/main" val="1913579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Conservator’s Job</a:t>
            </a:r>
          </a:p>
        </p:txBody>
      </p:sp>
      <p:sp>
        <p:nvSpPr>
          <p:cNvPr id="3" name="Content Placeholder 2"/>
          <p:cNvSpPr>
            <a:spLocks noGrp="1"/>
          </p:cNvSpPr>
          <p:nvPr>
            <p:ph idx="1"/>
          </p:nvPr>
        </p:nvSpPr>
        <p:spPr>
          <a:xfrm>
            <a:off x="1066800" y="1756683"/>
            <a:ext cx="8946541" cy="4867274"/>
          </a:xfrm>
        </p:spPr>
        <p:txBody>
          <a:bodyPr>
            <a:normAutofit/>
          </a:bodyPr>
          <a:lstStyle/>
          <a:p>
            <a:pPr lvl="0"/>
            <a:r>
              <a:rPr lang="en-US" sz="1600" dirty="0"/>
              <a:t>Take possession of </a:t>
            </a:r>
            <a:r>
              <a:rPr lang="en-US" sz="1600" dirty="0" err="1"/>
              <a:t>protectee’s</a:t>
            </a:r>
            <a:r>
              <a:rPr lang="en-US" sz="1600" dirty="0"/>
              <a:t> property </a:t>
            </a:r>
          </a:p>
          <a:p>
            <a:pPr lvl="0"/>
            <a:r>
              <a:rPr lang="en-US" sz="1600" dirty="0"/>
              <a:t>The property, income and bank accounts must be kept separate from your own funds. </a:t>
            </a:r>
          </a:p>
          <a:p>
            <a:pPr lvl="0"/>
            <a:r>
              <a:rPr lang="en-US" sz="1600" dirty="0"/>
              <a:t>You must invest the </a:t>
            </a:r>
            <a:r>
              <a:rPr lang="en-US" sz="1600" dirty="0" err="1"/>
              <a:t>protectee’s</a:t>
            </a:r>
            <a:r>
              <a:rPr lang="en-US" sz="1600" dirty="0"/>
              <a:t> funds prudently and according to law. </a:t>
            </a:r>
          </a:p>
          <a:p>
            <a:pPr lvl="0"/>
            <a:r>
              <a:rPr lang="en-US" sz="1600" dirty="0"/>
              <a:t>You may only spend the </a:t>
            </a:r>
            <a:r>
              <a:rPr lang="en-US" sz="1600" dirty="0" err="1"/>
              <a:t>protectee’s</a:t>
            </a:r>
            <a:r>
              <a:rPr lang="en-US" sz="1600" dirty="0"/>
              <a:t> funds for purposes authorized by law. </a:t>
            </a:r>
          </a:p>
          <a:p>
            <a:pPr lvl="0"/>
            <a:r>
              <a:rPr lang="en-US" sz="1600" dirty="0"/>
              <a:t>You must account for every dollar you spend and you must ask permission to spend, before you do it. </a:t>
            </a:r>
          </a:p>
          <a:p>
            <a:pPr lvl="0"/>
            <a:r>
              <a:rPr lang="en-US" sz="1600" dirty="0"/>
              <a:t>You will be required to file an annual accounting (called a settlement) showing in detail all  money that has been received and spent during the year. EVERY DOLLAR MUST BE EXPLAINED AND AUTHORIZED. </a:t>
            </a:r>
          </a:p>
          <a:p>
            <a:pPr lvl="1"/>
            <a:r>
              <a:rPr lang="en-US" sz="1400" dirty="0"/>
              <a:t>Write checks; keep receipts. </a:t>
            </a:r>
          </a:p>
          <a:p>
            <a:pPr lvl="0"/>
            <a:r>
              <a:rPr lang="en-US" sz="1600" dirty="0"/>
              <a:t>You may not sell, trade, lease, mortgage, transfer or discard your </a:t>
            </a:r>
            <a:r>
              <a:rPr lang="en-US" sz="1600" dirty="0" err="1"/>
              <a:t>protectee’s</a:t>
            </a:r>
            <a:r>
              <a:rPr lang="en-US" sz="1600" dirty="0"/>
              <a:t> property without court approval, even though the protectee is your child or other relative.</a:t>
            </a:r>
          </a:p>
          <a:p>
            <a:endParaRPr lang="en-US" dirty="0"/>
          </a:p>
        </p:txBody>
      </p:sp>
    </p:spTree>
    <p:extLst>
      <p:ext uri="{BB962C8B-B14F-4D97-AF65-F5344CB8AC3E}">
        <p14:creationId xmlns:p14="http://schemas.microsoft.com/office/powerpoint/2010/main" val="2794432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have to have court permission for:</a:t>
            </a:r>
          </a:p>
        </p:txBody>
      </p:sp>
      <p:sp>
        <p:nvSpPr>
          <p:cNvPr id="3" name="Content Placeholder 2"/>
          <p:cNvSpPr>
            <a:spLocks noGrp="1"/>
          </p:cNvSpPr>
          <p:nvPr>
            <p:ph idx="1"/>
          </p:nvPr>
        </p:nvSpPr>
        <p:spPr/>
        <p:txBody>
          <a:bodyPr>
            <a:normAutofit/>
          </a:bodyPr>
          <a:lstStyle/>
          <a:p>
            <a:r>
              <a:rPr lang="en-US" sz="2000" dirty="0"/>
              <a:t>Buying gifts for other people, Generally this WILL NOT be authorized.</a:t>
            </a:r>
          </a:p>
          <a:p>
            <a:r>
              <a:rPr lang="en-US" sz="2000" dirty="0"/>
              <a:t>Buying a car</a:t>
            </a:r>
          </a:p>
          <a:p>
            <a:r>
              <a:rPr lang="en-US" sz="2000" dirty="0"/>
              <a:t>Trading a car</a:t>
            </a:r>
          </a:p>
          <a:p>
            <a:r>
              <a:rPr lang="en-US" sz="2000" dirty="0"/>
              <a:t>Selling personal property on swap shop</a:t>
            </a:r>
          </a:p>
          <a:p>
            <a:r>
              <a:rPr lang="en-US" sz="2000" dirty="0"/>
              <a:t>Buying a home, selling a home</a:t>
            </a:r>
          </a:p>
          <a:p>
            <a:r>
              <a:rPr lang="en-US" sz="2000" dirty="0"/>
              <a:t>If you are spending money and have not asked permission for it, consider it not allowed- conservative approach</a:t>
            </a:r>
          </a:p>
        </p:txBody>
      </p:sp>
    </p:spTree>
    <p:extLst>
      <p:ext uri="{BB962C8B-B14F-4D97-AF65-F5344CB8AC3E}">
        <p14:creationId xmlns:p14="http://schemas.microsoft.com/office/powerpoint/2010/main" val="220935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have to:</a:t>
            </a:r>
          </a:p>
        </p:txBody>
      </p:sp>
      <p:sp>
        <p:nvSpPr>
          <p:cNvPr id="3" name="Content Placeholder 2"/>
          <p:cNvSpPr>
            <a:spLocks noGrp="1"/>
          </p:cNvSpPr>
          <p:nvPr>
            <p:ph idx="1"/>
          </p:nvPr>
        </p:nvSpPr>
        <p:spPr/>
        <p:txBody>
          <a:bodyPr>
            <a:normAutofit/>
          </a:bodyPr>
          <a:lstStyle/>
          <a:p>
            <a:r>
              <a:rPr lang="en-US" sz="2800" dirty="0"/>
              <a:t>Manage my </a:t>
            </a:r>
            <a:r>
              <a:rPr lang="en-US" sz="2800" dirty="0" err="1"/>
              <a:t>protectee’s</a:t>
            </a:r>
            <a:r>
              <a:rPr lang="en-US" sz="2800" dirty="0"/>
              <a:t> money</a:t>
            </a:r>
          </a:p>
          <a:p>
            <a:r>
              <a:rPr lang="en-US" sz="2800" dirty="0"/>
              <a:t>Pay bills on time- but you have to have permission so it takes planning!</a:t>
            </a:r>
          </a:p>
        </p:txBody>
      </p:sp>
    </p:spTree>
    <p:extLst>
      <p:ext uri="{BB962C8B-B14F-4D97-AF65-F5344CB8AC3E}">
        <p14:creationId xmlns:p14="http://schemas.microsoft.com/office/powerpoint/2010/main" val="2272910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274638"/>
            <a:ext cx="6161314" cy="1143000"/>
          </a:xfrm>
        </p:spPr>
        <p:txBody>
          <a:bodyPr>
            <a:normAutofit/>
          </a:bodyPr>
          <a:lstStyle/>
          <a:p>
            <a:r>
              <a:rPr lang="en-US" dirty="0"/>
              <a:t>About the Presenter</a:t>
            </a:r>
          </a:p>
        </p:txBody>
      </p:sp>
      <p:sp>
        <p:nvSpPr>
          <p:cNvPr id="3" name="Content Placeholder 2"/>
          <p:cNvSpPr>
            <a:spLocks noGrp="1"/>
          </p:cNvSpPr>
          <p:nvPr>
            <p:ph idx="1"/>
          </p:nvPr>
        </p:nvSpPr>
        <p:spPr>
          <a:xfrm>
            <a:off x="1981200" y="1600200"/>
            <a:ext cx="4572000" cy="4709160"/>
          </a:xfrm>
        </p:spPr>
        <p:txBody>
          <a:bodyPr/>
          <a:lstStyle/>
          <a:p>
            <a:r>
              <a:rPr lang="en-US" sz="2800" dirty="0"/>
              <a:t>Jessica Rooks is the owner of the Rooks Law Firm.</a:t>
            </a:r>
          </a:p>
          <a:p>
            <a:r>
              <a:rPr lang="en-US" sz="2800" dirty="0"/>
              <a:t>Concentrates on Long-Term Care Planning, Estate Planning, Guardianships, and Special Needs Trust.</a:t>
            </a:r>
          </a:p>
          <a:p>
            <a:pPr marL="137160" indent="0">
              <a:buNone/>
            </a:pPr>
            <a:endParaRPr lang="en-US" dirty="0"/>
          </a:p>
        </p:txBody>
      </p:sp>
      <p:pic>
        <p:nvPicPr>
          <p:cNvPr id="5" name="Picture 4" descr="A family posing for a picture&#10;&#10;Description automatically generated with medium confidence">
            <a:extLst>
              <a:ext uri="{FF2B5EF4-FFF2-40B4-BE49-F238E27FC236}">
                <a16:creationId xmlns:a16="http://schemas.microsoft.com/office/drawing/2014/main" xmlns="" id="{77952652-4417-4C91-8C3A-A8949C976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951" y="416321"/>
            <a:ext cx="3689355" cy="6025358"/>
          </a:xfrm>
          <a:prstGeom prst="rect">
            <a:avLst/>
          </a:prstGeom>
        </p:spPr>
      </p:pic>
    </p:spTree>
    <p:extLst>
      <p:ext uri="{BB962C8B-B14F-4D97-AF65-F5344CB8AC3E}">
        <p14:creationId xmlns:p14="http://schemas.microsoft.com/office/powerpoint/2010/main" val="1417220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role of the attorney</a:t>
            </a:r>
          </a:p>
        </p:txBody>
      </p:sp>
      <p:sp>
        <p:nvSpPr>
          <p:cNvPr id="3" name="Content Placeholder 2"/>
          <p:cNvSpPr>
            <a:spLocks noGrp="1"/>
          </p:cNvSpPr>
          <p:nvPr>
            <p:ph idx="1"/>
          </p:nvPr>
        </p:nvSpPr>
        <p:spPr/>
        <p:txBody>
          <a:bodyPr>
            <a:normAutofit/>
          </a:bodyPr>
          <a:lstStyle/>
          <a:p>
            <a:r>
              <a:rPr lang="en-US" sz="2000" dirty="0"/>
              <a:t>Can ask court for spending money (Petition)</a:t>
            </a:r>
          </a:p>
          <a:p>
            <a:r>
              <a:rPr lang="en-US" sz="2000" dirty="0"/>
              <a:t>Can file annual settlement </a:t>
            </a:r>
          </a:p>
          <a:p>
            <a:r>
              <a:rPr lang="en-US" sz="2000" dirty="0"/>
              <a:t>A conservator cannot represent the protectee in court without an attorney</a:t>
            </a:r>
          </a:p>
        </p:txBody>
      </p:sp>
    </p:spTree>
    <p:extLst>
      <p:ext uri="{BB962C8B-B14F-4D97-AF65-F5344CB8AC3E}">
        <p14:creationId xmlns:p14="http://schemas.microsoft.com/office/powerpoint/2010/main" val="837064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07689" cy="1109382"/>
          </a:xfrm>
        </p:spPr>
        <p:txBody>
          <a:bodyPr>
            <a:normAutofit fontScale="90000"/>
          </a:bodyPr>
          <a:lstStyle/>
          <a:p>
            <a:pPr algn="ctr"/>
            <a:r>
              <a:rPr lang="en-US" dirty="0"/>
              <a:t>How to Request a Guardian/Conservatorship</a:t>
            </a:r>
          </a:p>
        </p:txBody>
      </p:sp>
      <p:sp>
        <p:nvSpPr>
          <p:cNvPr id="3" name="Content Placeholder 2"/>
          <p:cNvSpPr>
            <a:spLocks noGrp="1"/>
          </p:cNvSpPr>
          <p:nvPr>
            <p:ph idx="1"/>
          </p:nvPr>
        </p:nvSpPr>
        <p:spPr>
          <a:xfrm>
            <a:off x="750939" y="1683468"/>
            <a:ext cx="9859353" cy="4486274"/>
          </a:xfrm>
        </p:spPr>
        <p:txBody>
          <a:bodyPr>
            <a:normAutofit/>
          </a:bodyPr>
          <a:lstStyle/>
          <a:p>
            <a:r>
              <a:rPr lang="en-US" sz="3200" dirty="0"/>
              <a:t>Guardian ad Litem (GAL)- protectee/ward’s attorney; GAL fees</a:t>
            </a:r>
          </a:p>
          <a:p>
            <a:r>
              <a:rPr lang="en-US" sz="3200" dirty="0"/>
              <a:t>Court cost</a:t>
            </a:r>
          </a:p>
          <a:p>
            <a:r>
              <a:rPr lang="en-US" sz="3200" dirty="0"/>
              <a:t>Court bond</a:t>
            </a:r>
          </a:p>
          <a:p>
            <a:r>
              <a:rPr lang="en-US" sz="3200" dirty="0"/>
              <a:t>Attorney fees for petitioner</a:t>
            </a:r>
          </a:p>
          <a:p>
            <a:pPr marL="0" indent="0">
              <a:buNone/>
            </a:pPr>
            <a:endParaRPr lang="en-US" sz="3200" dirty="0"/>
          </a:p>
          <a:p>
            <a:endParaRPr lang="en-US" sz="3200" dirty="0"/>
          </a:p>
          <a:p>
            <a:endParaRPr lang="en-US" sz="3200" dirty="0"/>
          </a:p>
        </p:txBody>
      </p:sp>
    </p:spTree>
    <p:extLst>
      <p:ext uri="{BB962C8B-B14F-4D97-AF65-F5344CB8AC3E}">
        <p14:creationId xmlns:p14="http://schemas.microsoft.com/office/powerpoint/2010/main" val="3100059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7750" y="800100"/>
            <a:ext cx="9002103" cy="5448299"/>
          </a:xfrm>
        </p:spPr>
        <p:txBody>
          <a:bodyPr/>
          <a:lstStyle/>
          <a:p>
            <a:r>
              <a:rPr lang="en-US" sz="2800" dirty="0"/>
              <a:t>Interrogatories from the doctor before hand</a:t>
            </a:r>
          </a:p>
          <a:p>
            <a:r>
              <a:rPr lang="en-US" sz="2800" dirty="0"/>
              <a:t>Protectee Must be 18 years or older</a:t>
            </a:r>
          </a:p>
          <a:p>
            <a:r>
              <a:rPr lang="en-US" sz="2800" dirty="0"/>
              <a:t>Petition</a:t>
            </a:r>
          </a:p>
          <a:p>
            <a:pPr lvl="1"/>
            <a:r>
              <a:rPr lang="en-US" sz="2400" dirty="0"/>
              <a:t>List Respondent’s family</a:t>
            </a:r>
          </a:p>
          <a:p>
            <a:pPr lvl="1"/>
            <a:r>
              <a:rPr lang="en-US" sz="2400" dirty="0"/>
              <a:t>List Respondent’s property</a:t>
            </a:r>
          </a:p>
          <a:p>
            <a:pPr lvl="1"/>
            <a:r>
              <a:rPr lang="en-US" sz="2400" dirty="0"/>
              <a:t>List Witnesses- Doctor (interrogatories), Plaintiff, and others as needed</a:t>
            </a:r>
          </a:p>
          <a:p>
            <a:pPr lvl="1"/>
            <a:r>
              <a:rPr lang="en-US" sz="2400" dirty="0"/>
              <a:t>Statement that you consent to appointment and no banned criminal history</a:t>
            </a:r>
          </a:p>
          <a:p>
            <a:pPr lvl="1"/>
            <a:r>
              <a:rPr lang="en-US" sz="2400" dirty="0"/>
              <a:t>That ward/protectee wants you as a guardian/conservator</a:t>
            </a:r>
          </a:p>
          <a:p>
            <a:endParaRPr lang="en-US" dirty="0"/>
          </a:p>
        </p:txBody>
      </p:sp>
    </p:spTree>
    <p:extLst>
      <p:ext uri="{BB962C8B-B14F-4D97-AF65-F5344CB8AC3E}">
        <p14:creationId xmlns:p14="http://schemas.microsoft.com/office/powerpoint/2010/main" val="1873292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6955"/>
            <a:ext cx="10058400" cy="1371600"/>
          </a:xfrm>
        </p:spPr>
        <p:txBody>
          <a:bodyPr/>
          <a:lstStyle/>
          <a:p>
            <a:r>
              <a:rPr lang="en-US" dirty="0"/>
              <a:t>Summary</a:t>
            </a:r>
          </a:p>
        </p:txBody>
      </p:sp>
      <p:graphicFrame>
        <p:nvGraphicFramePr>
          <p:cNvPr id="4" name="Table 3"/>
          <p:cNvGraphicFramePr>
            <a:graphicFrameLocks noGrp="1"/>
          </p:cNvGraphicFramePr>
          <p:nvPr/>
        </p:nvGraphicFramePr>
        <p:xfrm>
          <a:off x="1260475" y="1430864"/>
          <a:ext cx="8284554" cy="4575285"/>
        </p:xfrm>
        <a:graphic>
          <a:graphicData uri="http://schemas.openxmlformats.org/drawingml/2006/table">
            <a:tbl>
              <a:tblPr firstRow="1" bandRow="1">
                <a:tableStyleId>{5C22544A-7EE6-4342-B048-85BDC9FD1C3A}</a:tableStyleId>
              </a:tblPr>
              <a:tblGrid>
                <a:gridCol w="2761518">
                  <a:extLst>
                    <a:ext uri="{9D8B030D-6E8A-4147-A177-3AD203B41FA5}">
                      <a16:colId xmlns:a16="http://schemas.microsoft.com/office/drawing/2014/main" xmlns="" val="20000"/>
                    </a:ext>
                  </a:extLst>
                </a:gridCol>
                <a:gridCol w="2761518">
                  <a:extLst>
                    <a:ext uri="{9D8B030D-6E8A-4147-A177-3AD203B41FA5}">
                      <a16:colId xmlns:a16="http://schemas.microsoft.com/office/drawing/2014/main" xmlns="" val="20001"/>
                    </a:ext>
                  </a:extLst>
                </a:gridCol>
                <a:gridCol w="2761518">
                  <a:extLst>
                    <a:ext uri="{9D8B030D-6E8A-4147-A177-3AD203B41FA5}">
                      <a16:colId xmlns:a16="http://schemas.microsoft.com/office/drawing/2014/main" xmlns="" val="20002"/>
                    </a:ext>
                  </a:extLst>
                </a:gridCol>
              </a:tblGrid>
              <a:tr h="770040">
                <a:tc>
                  <a:txBody>
                    <a:bodyPr/>
                    <a:lstStyle/>
                    <a:p>
                      <a:endParaRPr lang="en-US" dirty="0"/>
                    </a:p>
                  </a:txBody>
                  <a:tcPr/>
                </a:tc>
                <a:tc>
                  <a:txBody>
                    <a:bodyPr/>
                    <a:lstStyle/>
                    <a:p>
                      <a:r>
                        <a:rPr lang="en-US" dirty="0"/>
                        <a:t>Conservatorship</a:t>
                      </a:r>
                    </a:p>
                  </a:txBody>
                  <a:tcPr/>
                </a:tc>
                <a:tc>
                  <a:txBody>
                    <a:bodyPr/>
                    <a:lstStyle/>
                    <a:p>
                      <a:r>
                        <a:rPr lang="en-US" dirty="0"/>
                        <a:t>Guardianship</a:t>
                      </a:r>
                    </a:p>
                  </a:txBody>
                  <a:tcPr/>
                </a:tc>
                <a:extLst>
                  <a:ext uri="{0D108BD9-81ED-4DB2-BD59-A6C34878D82A}">
                    <a16:rowId xmlns:a16="http://schemas.microsoft.com/office/drawing/2014/main" xmlns="" val="10000"/>
                  </a:ext>
                </a:extLst>
              </a:tr>
              <a:tr h="780735">
                <a:tc>
                  <a:txBody>
                    <a:bodyPr/>
                    <a:lstStyle/>
                    <a:p>
                      <a:r>
                        <a:rPr lang="en-US" dirty="0"/>
                        <a:t>Respondent</a:t>
                      </a:r>
                    </a:p>
                  </a:txBody>
                  <a:tcPr/>
                </a:tc>
                <a:tc>
                  <a:txBody>
                    <a:bodyPr/>
                    <a:lstStyle/>
                    <a:p>
                      <a:r>
                        <a:rPr lang="en-US" dirty="0"/>
                        <a:t>Protectee</a:t>
                      </a:r>
                    </a:p>
                  </a:txBody>
                  <a:tcPr/>
                </a:tc>
                <a:tc>
                  <a:txBody>
                    <a:bodyPr/>
                    <a:lstStyle/>
                    <a:p>
                      <a:r>
                        <a:rPr lang="en-US" dirty="0"/>
                        <a:t>Ward</a:t>
                      </a:r>
                    </a:p>
                  </a:txBody>
                  <a:tcPr/>
                </a:tc>
                <a:extLst>
                  <a:ext uri="{0D108BD9-81ED-4DB2-BD59-A6C34878D82A}">
                    <a16:rowId xmlns:a16="http://schemas.microsoft.com/office/drawing/2014/main" xmlns="" val="10001"/>
                  </a:ext>
                </a:extLst>
              </a:tr>
              <a:tr h="780735">
                <a:tc>
                  <a:txBody>
                    <a:bodyPr/>
                    <a:lstStyle/>
                    <a:p>
                      <a:r>
                        <a:rPr lang="en-US" dirty="0"/>
                        <a:t>Plaintiff (You)</a:t>
                      </a:r>
                    </a:p>
                  </a:txBody>
                  <a:tcPr/>
                </a:tc>
                <a:tc>
                  <a:txBody>
                    <a:bodyPr/>
                    <a:lstStyle/>
                    <a:p>
                      <a:r>
                        <a:rPr lang="en-US" dirty="0"/>
                        <a:t>Conservator</a:t>
                      </a:r>
                    </a:p>
                  </a:txBody>
                  <a:tcPr/>
                </a:tc>
                <a:tc>
                  <a:txBody>
                    <a:bodyPr/>
                    <a:lstStyle/>
                    <a:p>
                      <a:r>
                        <a:rPr lang="en-US" dirty="0"/>
                        <a:t>Guardian</a:t>
                      </a:r>
                    </a:p>
                  </a:txBody>
                  <a:tcPr/>
                </a:tc>
                <a:extLst>
                  <a:ext uri="{0D108BD9-81ED-4DB2-BD59-A6C34878D82A}">
                    <a16:rowId xmlns:a16="http://schemas.microsoft.com/office/drawing/2014/main" xmlns="" val="10002"/>
                  </a:ext>
                </a:extLst>
              </a:tr>
              <a:tr h="780735">
                <a:tc>
                  <a:txBody>
                    <a:bodyPr/>
                    <a:lstStyle/>
                    <a:p>
                      <a:r>
                        <a:rPr lang="en-US" dirty="0"/>
                        <a:t>Goal:</a:t>
                      </a:r>
                    </a:p>
                  </a:txBody>
                  <a:tcPr/>
                </a:tc>
                <a:tc>
                  <a:txBody>
                    <a:bodyPr/>
                    <a:lstStyle/>
                    <a:p>
                      <a:r>
                        <a:rPr lang="en-US" dirty="0"/>
                        <a:t>Manage Money</a:t>
                      </a:r>
                    </a:p>
                  </a:txBody>
                  <a:tcPr/>
                </a:tc>
                <a:tc>
                  <a:txBody>
                    <a:bodyPr/>
                    <a:lstStyle/>
                    <a:p>
                      <a:r>
                        <a:rPr lang="en-US" dirty="0"/>
                        <a:t>Care</a:t>
                      </a:r>
                      <a:r>
                        <a:rPr lang="en-US" baseline="0" dirty="0"/>
                        <a:t> for the person</a:t>
                      </a:r>
                      <a:endParaRPr lang="en-US" dirty="0"/>
                    </a:p>
                  </a:txBody>
                  <a:tcPr/>
                </a:tc>
                <a:extLst>
                  <a:ext uri="{0D108BD9-81ED-4DB2-BD59-A6C34878D82A}">
                    <a16:rowId xmlns:a16="http://schemas.microsoft.com/office/drawing/2014/main" xmlns="" val="10003"/>
                  </a:ext>
                </a:extLst>
              </a:tr>
              <a:tr h="780735">
                <a:tc>
                  <a:txBody>
                    <a:bodyPr/>
                    <a:lstStyle/>
                    <a:p>
                      <a:r>
                        <a:rPr lang="en-US" dirty="0"/>
                        <a:t>On-going</a:t>
                      </a:r>
                      <a:r>
                        <a:rPr lang="en-US" baseline="0" dirty="0"/>
                        <a:t> duties</a:t>
                      </a:r>
                      <a:endParaRPr lang="en-US" dirty="0"/>
                    </a:p>
                  </a:txBody>
                  <a:tcPr/>
                </a:tc>
                <a:tc>
                  <a:txBody>
                    <a:bodyPr/>
                    <a:lstStyle/>
                    <a:p>
                      <a:r>
                        <a:rPr lang="en-US" dirty="0"/>
                        <a:t>Petition the court when spending resources;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Annual status report about the care, welfare, and placement</a:t>
                      </a:r>
                    </a:p>
                    <a:p>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724390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ree illustration: Question, Board, Chalk, School - Free ..."/>
          <p:cNvPicPr>
            <a:picLocks noGrp="1" noChangeAspect="1"/>
          </p:cNvPicPr>
          <p:nvPr>
            <p:ph idx="1"/>
          </p:nvPr>
        </p:nvPicPr>
        <p:blipFill>
          <a:blip r:embed="rId3"/>
          <a:stretch>
            <a:fillRect/>
          </a:stretch>
        </p:blipFill>
        <p:spPr>
          <a:xfrm>
            <a:off x="2328974" y="555638"/>
            <a:ext cx="6809172" cy="4539448"/>
          </a:xfrm>
        </p:spPr>
      </p:pic>
      <p:sp>
        <p:nvSpPr>
          <p:cNvPr id="2" name="TextBox 1"/>
          <p:cNvSpPr txBox="1"/>
          <p:nvPr/>
        </p:nvSpPr>
        <p:spPr>
          <a:xfrm>
            <a:off x="2273318" y="5395964"/>
            <a:ext cx="6920484" cy="707886"/>
          </a:xfrm>
          <a:prstGeom prst="rect">
            <a:avLst/>
          </a:prstGeom>
          <a:noFill/>
        </p:spPr>
        <p:txBody>
          <a:bodyPr wrap="none" rtlCol="0">
            <a:spAutoFit/>
          </a:bodyPr>
          <a:lstStyle/>
          <a:p>
            <a:r>
              <a:rPr lang="en-US" sz="2000" dirty="0"/>
              <a:t>Feel free to reach out! Jessica Rooks (660) 627-3369 or </a:t>
            </a:r>
          </a:p>
          <a:p>
            <a:r>
              <a:rPr lang="en-US" sz="2000" dirty="0"/>
              <a:t>email JessicaRooks@RooksLawFirm.com</a:t>
            </a:r>
          </a:p>
        </p:txBody>
      </p:sp>
    </p:spTree>
    <p:extLst>
      <p:ext uri="{BB962C8B-B14F-4D97-AF65-F5344CB8AC3E}">
        <p14:creationId xmlns:p14="http://schemas.microsoft.com/office/powerpoint/2010/main" val="398441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5D55901C-F7F8-4B06-A537-F5755C3D7A5A}"/>
              </a:ext>
            </a:extLst>
          </p:cNvPr>
          <p:cNvSpPr>
            <a:spLocks noGrp="1"/>
          </p:cNvSpPr>
          <p:nvPr>
            <p:ph type="title"/>
          </p:nvPr>
        </p:nvSpPr>
        <p:spPr>
          <a:xfrm>
            <a:off x="1066800" y="642594"/>
            <a:ext cx="10058400" cy="1371600"/>
          </a:xfrm>
        </p:spPr>
        <p:txBody>
          <a:bodyPr/>
          <a:lstStyle/>
          <a:p>
            <a:r>
              <a:rPr lang="en-US" dirty="0"/>
              <a:t>Which Would You Have For Breakfast? </a:t>
            </a:r>
          </a:p>
        </p:txBody>
      </p:sp>
      <p:pic>
        <p:nvPicPr>
          <p:cNvPr id="5" name="Content Placeholder 4" descr="Many different kinds of donuts&#10;&#10;Description automatically generated">
            <a:extLst>
              <a:ext uri="{FF2B5EF4-FFF2-40B4-BE49-F238E27FC236}">
                <a16:creationId xmlns:a16="http://schemas.microsoft.com/office/drawing/2014/main" xmlns="" id="{49CC8B19-AEEF-4FC5-BBBD-E1AC7F27A612}"/>
              </a:ext>
            </a:extLst>
          </p:cNvPr>
          <p:cNvPicPr>
            <a:picLocks noGrp="1" noChangeAspect="1"/>
          </p:cNvPicPr>
          <p:nvPr>
            <p:ph sz="half" idx="1"/>
          </p:nvPr>
        </p:nvPicPr>
        <p:blipFill rotWithShape="1">
          <a:blip r:embed="rId3">
            <a:extLst>
              <a:ext uri="{837473B0-CC2E-450A-ABE3-18F120FF3D39}">
                <a1611:picAttrSrcUrl xmlns:a1611="http://schemas.microsoft.com/office/drawing/2016/11/main" xmlns="" r:id="rId4"/>
              </a:ext>
            </a:extLst>
          </a:blip>
          <a:srcRect l="1968" r="8157" b="-4"/>
          <a:stretch/>
        </p:blipFill>
        <p:spPr>
          <a:xfrm>
            <a:off x="1066800" y="2103120"/>
            <a:ext cx="4663440" cy="3749040"/>
          </a:xfrm>
          <a:noFill/>
        </p:spPr>
      </p:pic>
      <p:pic>
        <p:nvPicPr>
          <p:cNvPr id="8" name="Content Placeholder 7" descr="A bowl of fruit on a plate&#10;&#10;Description automatically generated">
            <a:extLst>
              <a:ext uri="{FF2B5EF4-FFF2-40B4-BE49-F238E27FC236}">
                <a16:creationId xmlns:a16="http://schemas.microsoft.com/office/drawing/2014/main" xmlns="" id="{9A9A445A-4E81-43A5-B059-4B7C0B187A03}"/>
              </a:ext>
            </a:extLst>
          </p:cNvPr>
          <p:cNvPicPr>
            <a:picLocks noGrp="1" noChangeAspect="1"/>
          </p:cNvPicPr>
          <p:nvPr>
            <p:ph sz="half" idx="2"/>
          </p:nvPr>
        </p:nvPicPr>
        <p:blipFill>
          <a:blip r:embed="rId5">
            <a:extLst>
              <a:ext uri="{837473B0-CC2E-450A-ABE3-18F120FF3D39}">
                <a1611:picAttrSrcUrl xmlns:a1611="http://schemas.microsoft.com/office/drawing/2016/11/main" xmlns="" r:id="rId6"/>
              </a:ext>
            </a:extLst>
          </a:blip>
          <a:stretch>
            <a:fillRect/>
          </a:stretch>
        </p:blipFill>
        <p:spPr>
          <a:xfrm>
            <a:off x="6694640" y="2060042"/>
            <a:ext cx="4244909" cy="3792118"/>
          </a:xfrm>
        </p:spPr>
      </p:pic>
      <p:sp>
        <p:nvSpPr>
          <p:cNvPr id="6" name="TextBox 5">
            <a:extLst>
              <a:ext uri="{FF2B5EF4-FFF2-40B4-BE49-F238E27FC236}">
                <a16:creationId xmlns:a16="http://schemas.microsoft.com/office/drawing/2014/main" xmlns="" id="{CA42F43E-544D-4A68-B4CE-72DEE96D23A0}"/>
              </a:ext>
            </a:extLst>
          </p:cNvPr>
          <p:cNvSpPr txBox="1"/>
          <p:nvPr/>
        </p:nvSpPr>
        <p:spPr>
          <a:xfrm>
            <a:off x="5545510" y="5652105"/>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264536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E8B38-2056-412D-9295-7DDFFEE0D7E8}"/>
              </a:ext>
            </a:extLst>
          </p:cNvPr>
          <p:cNvSpPr>
            <a:spLocks noGrp="1"/>
          </p:cNvSpPr>
          <p:nvPr>
            <p:ph type="title"/>
          </p:nvPr>
        </p:nvSpPr>
        <p:spPr/>
        <p:txBody>
          <a:bodyPr/>
          <a:lstStyle/>
          <a:p>
            <a:r>
              <a:rPr lang="en-US" dirty="0"/>
              <a:t>You have an hour of free time: </a:t>
            </a:r>
          </a:p>
        </p:txBody>
      </p:sp>
      <p:pic>
        <p:nvPicPr>
          <p:cNvPr id="6" name="Content Placeholder 5" descr="A picture containing water, outdoor, beach, sitting&#10;&#10;Description automatically generated">
            <a:extLst>
              <a:ext uri="{FF2B5EF4-FFF2-40B4-BE49-F238E27FC236}">
                <a16:creationId xmlns:a16="http://schemas.microsoft.com/office/drawing/2014/main" xmlns="" id="{AA4E2C67-52D0-4F18-91A1-4267A1F6C3BB}"/>
              </a:ext>
            </a:extLst>
          </p:cNvPr>
          <p:cNvPicPr>
            <a:picLocks noGrp="1" noChangeAspect="1"/>
          </p:cNvPicPr>
          <p:nvPr>
            <p:ph sz="half" idx="1"/>
          </p:nvPr>
        </p:nvPicPr>
        <p:blipFill>
          <a:blip r:embed="rId3">
            <a:extLst>
              <a:ext uri="{837473B0-CC2E-450A-ABE3-18F120FF3D39}">
                <a1611:picAttrSrcUrl xmlns:a1611="http://schemas.microsoft.com/office/drawing/2016/11/main" xmlns="" r:id="rId4"/>
              </a:ext>
            </a:extLst>
          </a:blip>
          <a:stretch>
            <a:fillRect/>
          </a:stretch>
        </p:blipFill>
        <p:spPr>
          <a:xfrm>
            <a:off x="1066800" y="2247110"/>
            <a:ext cx="4664075" cy="3460743"/>
          </a:xfrm>
        </p:spPr>
      </p:pic>
      <p:pic>
        <p:nvPicPr>
          <p:cNvPr id="9" name="Content Placeholder 8">
            <a:extLst>
              <a:ext uri="{FF2B5EF4-FFF2-40B4-BE49-F238E27FC236}">
                <a16:creationId xmlns:a16="http://schemas.microsoft.com/office/drawing/2014/main" xmlns="" id="{3EF6C407-44FE-41F0-8C04-D0D96FB28B61}"/>
              </a:ext>
            </a:extLst>
          </p:cNvPr>
          <p:cNvPicPr>
            <a:picLocks noGrp="1" noChangeAspect="1"/>
          </p:cNvPicPr>
          <p:nvPr>
            <p:ph sz="half" idx="2"/>
          </p:nvPr>
        </p:nvPicPr>
        <p:blipFill>
          <a:blip r:embed="rId5">
            <a:extLst>
              <a:ext uri="{837473B0-CC2E-450A-ABE3-18F120FF3D39}">
                <a1611:picAttrSrcUrl xmlns:a1611="http://schemas.microsoft.com/office/drawing/2016/11/main" xmlns="" r:id="rId6"/>
              </a:ext>
            </a:extLst>
          </a:blip>
          <a:stretch>
            <a:fillRect/>
          </a:stretch>
        </p:blipFill>
        <p:spPr>
          <a:xfrm>
            <a:off x="6461125" y="2247109"/>
            <a:ext cx="4664075" cy="3460743"/>
          </a:xfrm>
        </p:spPr>
      </p:pic>
    </p:spTree>
    <p:extLst>
      <p:ext uri="{BB962C8B-B14F-4D97-AF65-F5344CB8AC3E}">
        <p14:creationId xmlns:p14="http://schemas.microsoft.com/office/powerpoint/2010/main" val="317937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F9F58-D833-47C5-8A10-A4C055731505}"/>
              </a:ext>
            </a:extLst>
          </p:cNvPr>
          <p:cNvSpPr>
            <a:spLocks noGrp="1"/>
          </p:cNvSpPr>
          <p:nvPr>
            <p:ph type="title"/>
          </p:nvPr>
        </p:nvSpPr>
        <p:spPr/>
        <p:txBody>
          <a:bodyPr/>
          <a:lstStyle/>
          <a:p>
            <a:r>
              <a:rPr lang="en-US" dirty="0"/>
              <a:t>You get a </a:t>
            </a:r>
            <a:r>
              <a:rPr lang="en-US" dirty="0" err="1"/>
              <a:t>Covid</a:t>
            </a:r>
            <a:r>
              <a:rPr lang="en-US" dirty="0"/>
              <a:t> Check: </a:t>
            </a:r>
          </a:p>
        </p:txBody>
      </p:sp>
      <p:pic>
        <p:nvPicPr>
          <p:cNvPr id="16" name="Content Placeholder 15" descr="A screen shot of a computer&#10;&#10;Description automatically generated">
            <a:extLst>
              <a:ext uri="{FF2B5EF4-FFF2-40B4-BE49-F238E27FC236}">
                <a16:creationId xmlns:a16="http://schemas.microsoft.com/office/drawing/2014/main" xmlns="" id="{14A7EF0E-3F31-434B-B5D4-4C03EA9826EE}"/>
              </a:ext>
            </a:extLst>
          </p:cNvPr>
          <p:cNvPicPr>
            <a:picLocks noGrp="1" noChangeAspect="1"/>
          </p:cNvPicPr>
          <p:nvPr>
            <p:ph sz="half" idx="1"/>
          </p:nvPr>
        </p:nvPicPr>
        <p:blipFill>
          <a:blip r:embed="rId3">
            <a:extLst>
              <a:ext uri="{837473B0-CC2E-450A-ABE3-18F120FF3D39}">
                <a1611:picAttrSrcUrl xmlns:a1611="http://schemas.microsoft.com/office/drawing/2016/11/main" xmlns="" r:id="rId4"/>
              </a:ext>
            </a:extLst>
          </a:blip>
          <a:stretch>
            <a:fillRect/>
          </a:stretch>
        </p:blipFill>
        <p:spPr>
          <a:xfrm>
            <a:off x="1066800" y="2913489"/>
            <a:ext cx="4664075" cy="2127984"/>
          </a:xfrm>
        </p:spPr>
      </p:pic>
      <p:pic>
        <p:nvPicPr>
          <p:cNvPr id="19" name="Content Placeholder 18">
            <a:extLst>
              <a:ext uri="{FF2B5EF4-FFF2-40B4-BE49-F238E27FC236}">
                <a16:creationId xmlns:a16="http://schemas.microsoft.com/office/drawing/2014/main" xmlns="" id="{87DB89E0-BE2E-4A4F-90C4-65E6E4FF1AA9}"/>
              </a:ext>
            </a:extLst>
          </p:cNvPr>
          <p:cNvPicPr>
            <a:picLocks noGrp="1" noChangeAspect="1"/>
          </p:cNvPicPr>
          <p:nvPr>
            <p:ph sz="half" idx="2"/>
          </p:nvPr>
        </p:nvPicPr>
        <p:blipFill>
          <a:blip r:embed="rId5">
            <a:extLst>
              <a:ext uri="{837473B0-CC2E-450A-ABE3-18F120FF3D39}">
                <a1611:picAttrSrcUrl xmlns:a1611="http://schemas.microsoft.com/office/drawing/2016/11/main" xmlns="" r:id="rId6"/>
              </a:ext>
            </a:extLst>
          </a:blip>
          <a:stretch>
            <a:fillRect/>
          </a:stretch>
        </p:blipFill>
        <p:spPr>
          <a:xfrm>
            <a:off x="6691745" y="2089984"/>
            <a:ext cx="4052455" cy="3639926"/>
          </a:xfrm>
        </p:spPr>
      </p:pic>
    </p:spTree>
    <p:extLst>
      <p:ext uri="{BB962C8B-B14F-4D97-AF65-F5344CB8AC3E}">
        <p14:creationId xmlns:p14="http://schemas.microsoft.com/office/powerpoint/2010/main" val="181526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a:t>
            </a:r>
          </a:p>
        </p:txBody>
      </p:sp>
      <p:sp>
        <p:nvSpPr>
          <p:cNvPr id="3" name="Content Placeholder 2"/>
          <p:cNvSpPr>
            <a:spLocks noGrp="1"/>
          </p:cNvSpPr>
          <p:nvPr>
            <p:ph idx="1"/>
          </p:nvPr>
        </p:nvSpPr>
        <p:spPr/>
        <p:txBody>
          <a:bodyPr>
            <a:normAutofit fontScale="92500"/>
          </a:bodyPr>
          <a:lstStyle/>
          <a:p>
            <a:r>
              <a:rPr lang="en-US" sz="2400" dirty="0"/>
              <a:t>An incapacitated person is unable to receive and evaluate information or communication decisions to such an extent that he lacks capacity to meet his essential requirements for food, clothing, shelter, safety, or other care such that serious physical injury, illness or disease is likely to occur because of his physical or mental condition.</a:t>
            </a:r>
          </a:p>
          <a:p>
            <a:r>
              <a:rPr lang="en-US" sz="2400" dirty="0"/>
              <a:t>A disabled person is unable by reason of any physical or mental condition to receive and evaluate information or to communicate decisions to such an extent that the person lacks ability to manage his [or her] financial resources.</a:t>
            </a:r>
          </a:p>
        </p:txBody>
      </p:sp>
    </p:spTree>
    <p:extLst>
      <p:ext uri="{BB962C8B-B14F-4D97-AF65-F5344CB8AC3E}">
        <p14:creationId xmlns:p14="http://schemas.microsoft.com/office/powerpoint/2010/main" val="168586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697CC-9462-4E3A-8FE3-B120BA07D5AC}"/>
              </a:ext>
            </a:extLst>
          </p:cNvPr>
          <p:cNvSpPr>
            <a:spLocks noGrp="1"/>
          </p:cNvSpPr>
          <p:nvPr>
            <p:ph type="title"/>
          </p:nvPr>
        </p:nvSpPr>
        <p:spPr>
          <a:xfrm>
            <a:off x="1066800" y="642594"/>
            <a:ext cx="10058400" cy="3700806"/>
          </a:xfrm>
        </p:spPr>
        <p:txBody>
          <a:bodyPr/>
          <a:lstStyle/>
          <a:p>
            <a:r>
              <a:rPr lang="en-US" dirty="0"/>
              <a:t>Does capacity exist?</a:t>
            </a:r>
            <a:br>
              <a:rPr lang="en-US" dirty="0"/>
            </a:br>
            <a:endParaRPr lang="en-US" dirty="0"/>
          </a:p>
        </p:txBody>
      </p:sp>
    </p:spTree>
    <p:extLst>
      <p:ext uri="{BB962C8B-B14F-4D97-AF65-F5344CB8AC3E}">
        <p14:creationId xmlns:p14="http://schemas.microsoft.com/office/powerpoint/2010/main" val="316352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180" y="593558"/>
            <a:ext cx="5298478" cy="6096000"/>
          </a:xfrm>
        </p:spPr>
        <p:txBody>
          <a:bodyPr>
            <a:normAutofit/>
          </a:bodyPr>
          <a:lstStyle/>
          <a:p>
            <a:endParaRPr lang="en-US" sz="3200" dirty="0"/>
          </a:p>
          <a:p>
            <a:r>
              <a:rPr lang="en-US" sz="3200" dirty="0"/>
              <a:t> </a:t>
            </a:r>
            <a:r>
              <a:rPr lang="en-US" sz="3200" b="1" dirty="0"/>
              <a:t>EMPLOYMENT </a:t>
            </a:r>
            <a:r>
              <a:rPr lang="en-US" sz="3200" dirty="0"/>
              <a:t>	</a:t>
            </a:r>
          </a:p>
          <a:p>
            <a:r>
              <a:rPr lang="en-US" sz="3200" b="1" dirty="0"/>
              <a:t>MONEY MANAGMENT </a:t>
            </a:r>
          </a:p>
          <a:p>
            <a:pPr lvl="1"/>
            <a:r>
              <a:rPr lang="en-US" sz="2800" b="1" dirty="0"/>
              <a:t> financial exploitation</a:t>
            </a:r>
            <a:endParaRPr lang="en-US" sz="2800" dirty="0"/>
          </a:p>
          <a:p>
            <a:r>
              <a:rPr lang="en-US" sz="3200" b="1" dirty="0"/>
              <a:t>HEALTH &amp; NUTRITION </a:t>
            </a:r>
          </a:p>
          <a:p>
            <a:pPr lvl="1"/>
            <a:r>
              <a:rPr lang="en-US" sz="2800" b="1" dirty="0"/>
              <a:t>Medicine</a:t>
            </a:r>
          </a:p>
          <a:p>
            <a:pPr lvl="1"/>
            <a:r>
              <a:rPr lang="en-US" sz="2800" b="1" dirty="0"/>
              <a:t>Personal hygiene</a:t>
            </a:r>
          </a:p>
          <a:p>
            <a:pPr lvl="1"/>
            <a:r>
              <a:rPr lang="en-US" sz="2800" b="1" dirty="0"/>
              <a:t>Medical treatment</a:t>
            </a:r>
          </a:p>
          <a:p>
            <a:pPr lvl="1"/>
            <a:r>
              <a:rPr lang="en-US" sz="2800" b="1" dirty="0"/>
              <a:t>High risk behaviors</a:t>
            </a:r>
            <a:r>
              <a:rPr lang="en-US" sz="2800" dirty="0"/>
              <a:t>	</a:t>
            </a:r>
          </a:p>
          <a:p>
            <a:pPr marL="0" indent="0">
              <a:buNone/>
            </a:pPr>
            <a:endParaRPr lang="en-US" dirty="0"/>
          </a:p>
        </p:txBody>
      </p:sp>
    </p:spTree>
    <p:extLst>
      <p:ext uri="{BB962C8B-B14F-4D97-AF65-F5344CB8AC3E}">
        <p14:creationId xmlns:p14="http://schemas.microsoft.com/office/powerpoint/2010/main" val="55854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558" y="401054"/>
            <a:ext cx="5268399" cy="5847346"/>
          </a:xfrm>
        </p:spPr>
        <p:txBody>
          <a:bodyPr>
            <a:normAutofit/>
          </a:bodyPr>
          <a:lstStyle/>
          <a:p>
            <a:r>
              <a:rPr lang="en-US" sz="2400" b="1" dirty="0"/>
              <a:t>RELATIONSHIPS </a:t>
            </a:r>
            <a:r>
              <a:rPr lang="en-US" sz="2400" dirty="0"/>
              <a:t>	</a:t>
            </a:r>
          </a:p>
          <a:p>
            <a:pPr lvl="1"/>
            <a:r>
              <a:rPr lang="en-US" sz="2000" dirty="0"/>
              <a:t>Marriage</a:t>
            </a:r>
          </a:p>
          <a:p>
            <a:r>
              <a:rPr lang="en-US" sz="2400" b="1" dirty="0"/>
              <a:t>PERSONAL SAFETY </a:t>
            </a:r>
            <a:r>
              <a:rPr lang="en-US" sz="2400" dirty="0"/>
              <a:t>	</a:t>
            </a:r>
          </a:p>
          <a:p>
            <a:pPr lvl="1"/>
            <a:r>
              <a:rPr lang="en-US" sz="2000" dirty="0"/>
              <a:t>Abuse – physical/financial</a:t>
            </a:r>
          </a:p>
          <a:p>
            <a:r>
              <a:rPr lang="en-US" sz="2400" b="1" dirty="0"/>
              <a:t>COMMUNITY LIVING </a:t>
            </a:r>
            <a:r>
              <a:rPr lang="en-US" sz="2400" dirty="0"/>
              <a:t>	</a:t>
            </a:r>
          </a:p>
          <a:p>
            <a:r>
              <a:rPr lang="en-US" sz="2400" b="1" dirty="0"/>
              <a:t>PERSONAL DECISION-MAKING </a:t>
            </a:r>
          </a:p>
          <a:p>
            <a:pPr lvl="1"/>
            <a:r>
              <a:rPr lang="en-US" sz="2000" b="1" dirty="0"/>
              <a:t>Vote</a:t>
            </a:r>
          </a:p>
          <a:p>
            <a:pPr lvl="1"/>
            <a:r>
              <a:rPr lang="en-US" sz="2000" b="1" dirty="0"/>
              <a:t>Criminal activity </a:t>
            </a:r>
          </a:p>
          <a:p>
            <a:pPr lvl="1"/>
            <a:r>
              <a:rPr lang="en-US" sz="2000" b="1" dirty="0"/>
              <a:t>Understand legal documents</a:t>
            </a:r>
            <a:r>
              <a:rPr lang="en-US" sz="2000" dirty="0"/>
              <a:t>	</a:t>
            </a:r>
          </a:p>
          <a:p>
            <a:r>
              <a:rPr lang="en-US" sz="2400" b="1" dirty="0"/>
              <a:t>DETERMINING &amp; DIRECTING SERVICES and SUPPORTS</a:t>
            </a:r>
            <a:endParaRPr lang="en-US" sz="2400" dirty="0"/>
          </a:p>
          <a:p>
            <a:endParaRPr lang="en-US" sz="2400" dirty="0"/>
          </a:p>
        </p:txBody>
      </p:sp>
    </p:spTree>
    <p:extLst>
      <p:ext uri="{BB962C8B-B14F-4D97-AF65-F5344CB8AC3E}">
        <p14:creationId xmlns:p14="http://schemas.microsoft.com/office/powerpoint/2010/main" val="3967515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1049</Words>
  <Application>Microsoft Office PowerPoint</Application>
  <PresentationFormat>Widescreen</PresentationFormat>
  <Paragraphs>142</Paragraphs>
  <Slides>24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Century Gothic</vt:lpstr>
      <vt:lpstr>Garamond</vt:lpstr>
      <vt:lpstr>SavonVTI</vt:lpstr>
      <vt:lpstr>Guardianship and Conservatorship</vt:lpstr>
      <vt:lpstr>About the Presenter</vt:lpstr>
      <vt:lpstr>Which Would You Have For Breakfast? </vt:lpstr>
      <vt:lpstr>You have an hour of free time: </vt:lpstr>
      <vt:lpstr>You get a Covid Check: </vt:lpstr>
      <vt:lpstr>Capacity </vt:lpstr>
      <vt:lpstr>Does capacity exist? </vt:lpstr>
      <vt:lpstr>PowerPoint Presentation</vt:lpstr>
      <vt:lpstr>PowerPoint Presentation</vt:lpstr>
      <vt:lpstr>Power of attorney versus Guardianship and Conservatorship</vt:lpstr>
      <vt:lpstr>What is a guardian or conservatorship?</vt:lpstr>
      <vt:lpstr>What rights are influenced?  </vt:lpstr>
      <vt:lpstr>Guardianship</vt:lpstr>
      <vt:lpstr>Conservatorship</vt:lpstr>
      <vt:lpstr>Guardian and Conservator’s Job</vt:lpstr>
      <vt:lpstr>Guardian’s Job</vt:lpstr>
      <vt:lpstr>Conservator’s Job</vt:lpstr>
      <vt:lpstr>I have to have court permission for:</vt:lpstr>
      <vt:lpstr>I have to:</vt:lpstr>
      <vt:lpstr>Continuing role of the attorney</vt:lpstr>
      <vt:lpstr>How to Request a Guardian/Conservatorship</vt:lpstr>
      <vt:lpstr>PowerPoint Presentation</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2020-06-07T15:26:32Z</dcterms:created>
  <dcterms:modified xsi:type="dcterms:W3CDTF">2022-03-24T21:02:41Z</dcterms:modified>
</cp:coreProperties>
</file>