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333" r:id="rId2"/>
    <p:sldId id="300" r:id="rId3"/>
    <p:sldId id="335" r:id="rId4"/>
    <p:sldId id="326" r:id="rId5"/>
    <p:sldId id="322" r:id="rId6"/>
    <p:sldId id="271" r:id="rId7"/>
    <p:sldId id="323" r:id="rId8"/>
    <p:sldId id="272" r:id="rId9"/>
    <p:sldId id="259" r:id="rId10"/>
    <p:sldId id="260" r:id="rId11"/>
    <p:sldId id="324" r:id="rId12"/>
    <p:sldId id="264" r:id="rId13"/>
    <p:sldId id="268" r:id="rId14"/>
    <p:sldId id="266" r:id="rId15"/>
    <p:sldId id="336" r:id="rId16"/>
    <p:sldId id="337" r:id="rId17"/>
    <p:sldId id="258" r:id="rId18"/>
    <p:sldId id="273" r:id="rId19"/>
    <p:sldId id="274" r:id="rId20"/>
    <p:sldId id="279" r:id="rId21"/>
    <p:sldId id="269" r:id="rId22"/>
    <p:sldId id="311" r:id="rId23"/>
    <p:sldId id="313" r:id="rId24"/>
  </p:sldIdLst>
  <p:sldSz cx="9144000" cy="6858000" type="screen4x3"/>
  <p:notesSz cx="6858000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7080" autoAdjust="0"/>
  </p:normalViewPr>
  <p:slideViewPr>
    <p:cSldViewPr>
      <p:cViewPr varScale="1">
        <p:scale>
          <a:sx n="65" d="100"/>
          <a:sy n="65" d="100"/>
        </p:scale>
        <p:origin x="18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79BDA-860D-4F15-994A-1CC997CF6CC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297F30E-F36D-4319-BD5F-345777A07653}">
      <dgm:prSet/>
      <dgm:spPr/>
      <dgm:t>
        <a:bodyPr/>
        <a:lstStyle/>
        <a:p>
          <a:r>
            <a:rPr lang="en-US" dirty="0"/>
            <a:t>Jessica Rooks is the owner of the Rooks Law Firm</a:t>
          </a:r>
        </a:p>
      </dgm:t>
    </dgm:pt>
    <dgm:pt modelId="{243C2A44-B78A-44F6-8726-4EC1A6AC2AE2}" type="parTrans" cxnId="{633ACBF9-9FD5-44DF-919D-2A2417A38FEC}">
      <dgm:prSet/>
      <dgm:spPr/>
      <dgm:t>
        <a:bodyPr/>
        <a:lstStyle/>
        <a:p>
          <a:endParaRPr lang="en-US"/>
        </a:p>
      </dgm:t>
    </dgm:pt>
    <dgm:pt modelId="{DB6626B0-2AC3-437D-BAD0-113E941EC0CB}" type="sibTrans" cxnId="{633ACBF9-9FD5-44DF-919D-2A2417A38FEC}">
      <dgm:prSet/>
      <dgm:spPr/>
      <dgm:t>
        <a:bodyPr/>
        <a:lstStyle/>
        <a:p>
          <a:endParaRPr lang="en-US"/>
        </a:p>
      </dgm:t>
    </dgm:pt>
    <dgm:pt modelId="{B85B31C5-7689-4793-BCA1-AB89CA1DF6E4}">
      <dgm:prSet/>
      <dgm:spPr/>
      <dgm:t>
        <a:bodyPr/>
        <a:lstStyle/>
        <a:p>
          <a:r>
            <a:rPr lang="en-US" dirty="0"/>
            <a:t>Concentrates on Long-Term Care Planning, Nursing home planning, Estate Planning, Guardianships, and Special Needs Trust.</a:t>
          </a:r>
        </a:p>
      </dgm:t>
    </dgm:pt>
    <dgm:pt modelId="{417B8E1D-0EA6-4942-87DF-E8F8AB203828}" type="parTrans" cxnId="{81E4A564-775B-4EAF-9506-13EA3D1D6374}">
      <dgm:prSet/>
      <dgm:spPr/>
      <dgm:t>
        <a:bodyPr/>
        <a:lstStyle/>
        <a:p>
          <a:endParaRPr lang="en-US"/>
        </a:p>
      </dgm:t>
    </dgm:pt>
    <dgm:pt modelId="{601F9274-EBC1-4D8D-AF5C-B17C164B8DE6}" type="sibTrans" cxnId="{81E4A564-775B-4EAF-9506-13EA3D1D6374}">
      <dgm:prSet/>
      <dgm:spPr/>
      <dgm:t>
        <a:bodyPr/>
        <a:lstStyle/>
        <a:p>
          <a:endParaRPr lang="en-US"/>
        </a:p>
      </dgm:t>
    </dgm:pt>
    <dgm:pt modelId="{900F1943-2F56-4FB9-BBCC-2FFC7D5EDCA9}" type="pres">
      <dgm:prSet presAssocID="{1F779BDA-860D-4F15-994A-1CC997CF6C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53D8F1-9613-4CED-8F6D-69CC2654B210}" type="pres">
      <dgm:prSet presAssocID="{6297F30E-F36D-4319-BD5F-345777A07653}" presName="hierRoot1" presStyleCnt="0"/>
      <dgm:spPr/>
    </dgm:pt>
    <dgm:pt modelId="{A7FDE210-D7F5-4BEC-84BF-F919DF59E117}" type="pres">
      <dgm:prSet presAssocID="{6297F30E-F36D-4319-BD5F-345777A07653}" presName="composite" presStyleCnt="0"/>
      <dgm:spPr/>
    </dgm:pt>
    <dgm:pt modelId="{AE30D64C-C1BA-4B33-83A8-8FC9ACC0F389}" type="pres">
      <dgm:prSet presAssocID="{6297F30E-F36D-4319-BD5F-345777A07653}" presName="background" presStyleLbl="node0" presStyleIdx="0" presStyleCnt="2"/>
      <dgm:spPr/>
    </dgm:pt>
    <dgm:pt modelId="{D886818F-8874-4D02-983F-931FEE24E1F8}" type="pres">
      <dgm:prSet presAssocID="{6297F30E-F36D-4319-BD5F-345777A07653}" presName="text" presStyleLbl="fgAcc0" presStyleIdx="0" presStyleCnt="2" custScaleX="168657" custScaleY="141959" custLinFactX="84618" custLinFactNeighborX="100000" custLinFactNeighborY="-89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925D1-4461-41D1-8E06-A3C1D32FB6E0}" type="pres">
      <dgm:prSet presAssocID="{6297F30E-F36D-4319-BD5F-345777A07653}" presName="hierChild2" presStyleCnt="0"/>
      <dgm:spPr/>
    </dgm:pt>
    <dgm:pt modelId="{6943995E-0AC7-48AA-BDE5-B345C2C8AB44}" type="pres">
      <dgm:prSet presAssocID="{B85B31C5-7689-4793-BCA1-AB89CA1DF6E4}" presName="hierRoot1" presStyleCnt="0"/>
      <dgm:spPr/>
    </dgm:pt>
    <dgm:pt modelId="{FF98D805-44E8-4F9B-A8CA-30B0235CE600}" type="pres">
      <dgm:prSet presAssocID="{B85B31C5-7689-4793-BCA1-AB89CA1DF6E4}" presName="composite" presStyleCnt="0"/>
      <dgm:spPr/>
    </dgm:pt>
    <dgm:pt modelId="{A1E9B566-325A-4B42-9BB1-CA729C746EB8}" type="pres">
      <dgm:prSet presAssocID="{B85B31C5-7689-4793-BCA1-AB89CA1DF6E4}" presName="background" presStyleLbl="node0" presStyleIdx="1" presStyleCnt="2"/>
      <dgm:spPr/>
    </dgm:pt>
    <dgm:pt modelId="{34A0397B-6E04-47B0-9E8C-3F7EB14E8448}" type="pres">
      <dgm:prSet presAssocID="{B85B31C5-7689-4793-BCA1-AB89CA1DF6E4}" presName="text" presStyleLbl="fgAcc0" presStyleIdx="1" presStyleCnt="2" custScaleX="145258" custScaleY="149182" custLinFactX="-68973" custLinFactNeighborX="-100000" custLinFactNeighborY="82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B8D3CB-15A6-4294-8D58-785A68B6904C}" type="pres">
      <dgm:prSet presAssocID="{B85B31C5-7689-4793-BCA1-AB89CA1DF6E4}" presName="hierChild2" presStyleCnt="0"/>
      <dgm:spPr/>
    </dgm:pt>
  </dgm:ptLst>
  <dgm:cxnLst>
    <dgm:cxn modelId="{045F0ED2-49B1-464A-967C-48D6B47030E5}" type="presOf" srcId="{B85B31C5-7689-4793-BCA1-AB89CA1DF6E4}" destId="{34A0397B-6E04-47B0-9E8C-3F7EB14E8448}" srcOrd="0" destOrd="0" presId="urn:microsoft.com/office/officeart/2005/8/layout/hierarchy1"/>
    <dgm:cxn modelId="{81E4A564-775B-4EAF-9506-13EA3D1D6374}" srcId="{1F779BDA-860D-4F15-994A-1CC997CF6CC1}" destId="{B85B31C5-7689-4793-BCA1-AB89CA1DF6E4}" srcOrd="1" destOrd="0" parTransId="{417B8E1D-0EA6-4942-87DF-E8F8AB203828}" sibTransId="{601F9274-EBC1-4D8D-AF5C-B17C164B8DE6}"/>
    <dgm:cxn modelId="{284E86C7-7883-407E-8AF8-34728F50FD80}" type="presOf" srcId="{1F779BDA-860D-4F15-994A-1CC997CF6CC1}" destId="{900F1943-2F56-4FB9-BBCC-2FFC7D5EDCA9}" srcOrd="0" destOrd="0" presId="urn:microsoft.com/office/officeart/2005/8/layout/hierarchy1"/>
    <dgm:cxn modelId="{E3756B18-8D55-4A5A-8203-C324482F449F}" type="presOf" srcId="{6297F30E-F36D-4319-BD5F-345777A07653}" destId="{D886818F-8874-4D02-983F-931FEE24E1F8}" srcOrd="0" destOrd="0" presId="urn:microsoft.com/office/officeart/2005/8/layout/hierarchy1"/>
    <dgm:cxn modelId="{633ACBF9-9FD5-44DF-919D-2A2417A38FEC}" srcId="{1F779BDA-860D-4F15-994A-1CC997CF6CC1}" destId="{6297F30E-F36D-4319-BD5F-345777A07653}" srcOrd="0" destOrd="0" parTransId="{243C2A44-B78A-44F6-8726-4EC1A6AC2AE2}" sibTransId="{DB6626B0-2AC3-437D-BAD0-113E941EC0CB}"/>
    <dgm:cxn modelId="{50794BEE-2503-45DE-ADFA-AD49466D78A7}" type="presParOf" srcId="{900F1943-2F56-4FB9-BBCC-2FFC7D5EDCA9}" destId="{5B53D8F1-9613-4CED-8F6D-69CC2654B210}" srcOrd="0" destOrd="0" presId="urn:microsoft.com/office/officeart/2005/8/layout/hierarchy1"/>
    <dgm:cxn modelId="{9D319AE0-1417-4EED-A90F-D8139FCB5EE5}" type="presParOf" srcId="{5B53D8F1-9613-4CED-8F6D-69CC2654B210}" destId="{A7FDE210-D7F5-4BEC-84BF-F919DF59E117}" srcOrd="0" destOrd="0" presId="urn:microsoft.com/office/officeart/2005/8/layout/hierarchy1"/>
    <dgm:cxn modelId="{FDB4A9E3-ECDA-48E9-BBF0-66C2A5B10F1C}" type="presParOf" srcId="{A7FDE210-D7F5-4BEC-84BF-F919DF59E117}" destId="{AE30D64C-C1BA-4B33-83A8-8FC9ACC0F389}" srcOrd="0" destOrd="0" presId="urn:microsoft.com/office/officeart/2005/8/layout/hierarchy1"/>
    <dgm:cxn modelId="{A9430734-ABD6-4535-A7C8-83E89EB1CD05}" type="presParOf" srcId="{A7FDE210-D7F5-4BEC-84BF-F919DF59E117}" destId="{D886818F-8874-4D02-983F-931FEE24E1F8}" srcOrd="1" destOrd="0" presId="urn:microsoft.com/office/officeart/2005/8/layout/hierarchy1"/>
    <dgm:cxn modelId="{038A9223-3251-4574-AD5C-D1A4C6A608DE}" type="presParOf" srcId="{5B53D8F1-9613-4CED-8F6D-69CC2654B210}" destId="{F79925D1-4461-41D1-8E06-A3C1D32FB6E0}" srcOrd="1" destOrd="0" presId="urn:microsoft.com/office/officeart/2005/8/layout/hierarchy1"/>
    <dgm:cxn modelId="{7A006F61-2144-4857-B8AB-3F73442EDD6E}" type="presParOf" srcId="{900F1943-2F56-4FB9-BBCC-2FFC7D5EDCA9}" destId="{6943995E-0AC7-48AA-BDE5-B345C2C8AB44}" srcOrd="1" destOrd="0" presId="urn:microsoft.com/office/officeart/2005/8/layout/hierarchy1"/>
    <dgm:cxn modelId="{2D3129E1-79F9-4644-9854-B92A8D589119}" type="presParOf" srcId="{6943995E-0AC7-48AA-BDE5-B345C2C8AB44}" destId="{FF98D805-44E8-4F9B-A8CA-30B0235CE600}" srcOrd="0" destOrd="0" presId="urn:microsoft.com/office/officeart/2005/8/layout/hierarchy1"/>
    <dgm:cxn modelId="{F12F8F12-FA2E-4D06-947E-96DF6915D0A0}" type="presParOf" srcId="{FF98D805-44E8-4F9B-A8CA-30B0235CE600}" destId="{A1E9B566-325A-4B42-9BB1-CA729C746EB8}" srcOrd="0" destOrd="0" presId="urn:microsoft.com/office/officeart/2005/8/layout/hierarchy1"/>
    <dgm:cxn modelId="{384BC51C-B53D-4242-890A-17F4CE486CA4}" type="presParOf" srcId="{FF98D805-44E8-4F9B-A8CA-30B0235CE600}" destId="{34A0397B-6E04-47B0-9E8C-3F7EB14E8448}" srcOrd="1" destOrd="0" presId="urn:microsoft.com/office/officeart/2005/8/layout/hierarchy1"/>
    <dgm:cxn modelId="{49B2CCB0-9A4E-4997-A166-95DCC227DFFF}" type="presParOf" srcId="{6943995E-0AC7-48AA-BDE5-B345C2C8AB44}" destId="{9AB8D3CB-15A6-4294-8D58-785A68B690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6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CDCB5-9158-4DA4-A2BC-BAA77F4966A7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630"/>
            <a:ext cx="2971800" cy="466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630"/>
            <a:ext cx="2971800" cy="466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2BA3B-50AC-4B9B-B018-4D2329E3F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6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9377C-4CE6-4760-B089-DD60C519C6F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53B4A-DECF-4AFB-B685-1FA00EC7C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9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03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68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98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38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9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2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6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38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87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0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5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53B4A-DECF-4AFB-B685-1FA00EC7C9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7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3DFD211-DEFF-4FDB-8D85-E584011A1B7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783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8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A3DFD211-DEFF-4FDB-8D85-E584011A1B7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489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1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3DFD211-DEFF-4FDB-8D85-E584011A1B7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797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842">
          <p15:clr>
            <a:srgbClr val="FBAE40"/>
          </p15:clr>
        </p15:guide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9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9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5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6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D211-DEFF-4FDB-8D85-E584011A1B7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3DFD211-DEFF-4FDB-8D85-E584011A1B7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EBFDEB3-5178-4940-BF12-1507B6EBB3C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8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124">
          <p15:clr>
            <a:srgbClr val="F26B43"/>
          </p15:clr>
        </p15:guide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2" y="1689356"/>
            <a:ext cx="4396772" cy="34792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500"/>
              <a:t>Estate Planning Basics:  Wills and Avoiding Probate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06" y="1689355"/>
            <a:ext cx="3199416" cy="34792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cap="all" dirty="0"/>
              <a:t>Begins</a:t>
            </a:r>
          </a:p>
          <a:p>
            <a:pPr marL="0" indent="0">
              <a:buNone/>
            </a:pPr>
            <a:r>
              <a:rPr lang="en-US" sz="3600" cap="all" dirty="0"/>
              <a:t> at </a:t>
            </a:r>
          </a:p>
          <a:p>
            <a:pPr marL="0" indent="0">
              <a:buNone/>
            </a:pPr>
            <a:r>
              <a:rPr lang="en-US" sz="3600" cap="all" dirty="0"/>
              <a:t>5:30 p.m.</a:t>
            </a:r>
          </a:p>
        </p:txBody>
      </p:sp>
    </p:spTree>
    <p:extLst>
      <p:ext uri="{BB962C8B-B14F-4D97-AF65-F5344CB8AC3E}">
        <p14:creationId xmlns:p14="http://schemas.microsoft.com/office/powerpoint/2010/main" val="177657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 Will</a:t>
            </a:r>
          </a:p>
        </p:txBody>
      </p:sp>
      <p:pic>
        <p:nvPicPr>
          <p:cNvPr id="5124" name="Picture 4" descr="C:\Users\Jessica Rooks\AppData\Local\Microsoft\Windows\Temporary Internet Files\Content.IE5\FT0D773T\MP90044296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" y="1946313"/>
            <a:ext cx="49276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Jessica Rooks\AppData\Local\Microsoft\Windows\Temporary Internet Files\Content.IE5\PI5AY3NP\MP90044307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1606"/>
            <a:ext cx="4477616" cy="26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Jessica Rooks\AppData\Local\Microsoft\Windows\Temporary Internet Files\Content.IE5\PI5AY3NP\MP90039952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08178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0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A5A346-2C79-4B9A-ADAD-C370E9597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1743283"/>
            <a:ext cx="4686299" cy="2971800"/>
          </a:xfrm>
        </p:spPr>
        <p:txBody>
          <a:bodyPr/>
          <a:lstStyle/>
          <a:p>
            <a:r>
              <a:rPr lang="en-US" dirty="0"/>
              <a:t>Can designate guardian and conservator for children</a:t>
            </a:r>
          </a:p>
          <a:p>
            <a:r>
              <a:rPr lang="en-US" dirty="0"/>
              <a:t>Good and complete will can help avoid conservatorship for minor or disabled individuals receiving an inheritance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266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Additional</a:t>
            </a:r>
          </a:p>
          <a:p>
            <a:pPr algn="ctr"/>
            <a:r>
              <a:rPr lang="en-US" sz="4400" dirty="0"/>
              <a:t>Benefits </a:t>
            </a:r>
          </a:p>
          <a:p>
            <a:pPr algn="ctr"/>
            <a:r>
              <a:rPr lang="en-US" sz="4400" dirty="0"/>
              <a:t>of a </a:t>
            </a:r>
          </a:p>
          <a:p>
            <a:pPr algn="ctr"/>
            <a:r>
              <a:rPr lang="en-US" sz="4400" dirty="0"/>
              <a:t>Will</a:t>
            </a:r>
          </a:p>
        </p:txBody>
      </p:sp>
    </p:spTree>
    <p:extLst>
      <p:ext uri="{BB962C8B-B14F-4D97-AF65-F5344CB8AC3E}">
        <p14:creationId xmlns:p14="http://schemas.microsoft.com/office/powerpoint/2010/main" val="295449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95400"/>
            <a:ext cx="2875430" cy="4216770"/>
          </a:xfrm>
        </p:spPr>
        <p:txBody>
          <a:bodyPr/>
          <a:lstStyle/>
          <a:p>
            <a:r>
              <a:rPr lang="en-US" dirty="0"/>
              <a:t>Drawbacks of a Will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209800"/>
            <a:ext cx="4686299" cy="4014422"/>
          </a:xfrm>
        </p:spPr>
        <p:txBody>
          <a:bodyPr>
            <a:normAutofit/>
          </a:bodyPr>
          <a:lstStyle/>
          <a:p>
            <a:r>
              <a:rPr lang="en-US" sz="4800" dirty="0"/>
              <a:t>Doesn’t avoid probate!!!!</a:t>
            </a:r>
          </a:p>
        </p:txBody>
      </p:sp>
    </p:spTree>
    <p:extLst>
      <p:ext uri="{BB962C8B-B14F-4D97-AF65-F5344CB8AC3E}">
        <p14:creationId xmlns:p14="http://schemas.microsoft.com/office/powerpoint/2010/main" val="43125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/>
              <a:t>Who can make a will?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470916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An adult over 18</a:t>
            </a:r>
          </a:p>
          <a:p>
            <a:pPr algn="ctr"/>
            <a:r>
              <a:rPr lang="en-US" sz="4800" dirty="0"/>
              <a:t>Sound mind</a:t>
            </a:r>
          </a:p>
        </p:txBody>
      </p:sp>
    </p:spTree>
    <p:extLst>
      <p:ext uri="{BB962C8B-B14F-4D97-AF65-F5344CB8AC3E}">
        <p14:creationId xmlns:p14="http://schemas.microsoft.com/office/powerpoint/2010/main" val="294093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probate be avoided?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Giving away property</a:t>
            </a:r>
          </a:p>
          <a:p>
            <a:r>
              <a:rPr lang="en-US" sz="2800" dirty="0"/>
              <a:t>Using a trust</a:t>
            </a:r>
          </a:p>
          <a:p>
            <a:r>
              <a:rPr lang="en-US" sz="2800" dirty="0"/>
              <a:t>Setting up joint accounts with rights of survivorship</a:t>
            </a:r>
          </a:p>
          <a:p>
            <a:r>
              <a:rPr lang="en-US" sz="2800" dirty="0"/>
              <a:t>Naming individuals as beneficiaries of life insurance or retirement accounts</a:t>
            </a:r>
          </a:p>
          <a:p>
            <a:r>
              <a:rPr lang="en-US" sz="2800" dirty="0"/>
              <a:t>Creating pay on death or transfer on death designations</a:t>
            </a:r>
          </a:p>
        </p:txBody>
      </p:sp>
    </p:spTree>
    <p:extLst>
      <p:ext uri="{BB962C8B-B14F-4D97-AF65-F5344CB8AC3E}">
        <p14:creationId xmlns:p14="http://schemas.microsoft.com/office/powerpoint/2010/main" val="213793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Non-Probate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066800"/>
            <a:ext cx="4686299" cy="485262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Everyone has to get along</a:t>
            </a:r>
          </a:p>
          <a:p>
            <a:r>
              <a:rPr lang="en-US" sz="2400" dirty="0"/>
              <a:t>Transfers to minors may create a conservatorship </a:t>
            </a:r>
          </a:p>
          <a:p>
            <a:r>
              <a:rPr lang="en-US" sz="2400" dirty="0"/>
              <a:t>Transfers to disabled individuals can hurt their benefits</a:t>
            </a:r>
          </a:p>
          <a:p>
            <a:r>
              <a:rPr lang="en-US" sz="2400" dirty="0"/>
              <a:t>May not address long-term care concerns- recovery from the State if Medicaid with nursing home</a:t>
            </a:r>
          </a:p>
          <a:p>
            <a:r>
              <a:rPr lang="en-US" sz="2400" dirty="0"/>
              <a:t>No protection: Divorce, creditors, liabilities, drug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57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95837F-7EE1-466F-8F50-B9F40424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9678"/>
            <a:ext cx="6819900" cy="4952492"/>
          </a:xfrm>
        </p:spPr>
        <p:txBody>
          <a:bodyPr>
            <a:normAutofit/>
          </a:bodyPr>
          <a:lstStyle/>
          <a:p>
            <a:r>
              <a:rPr lang="en-US" sz="13800" dirty="0"/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172496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Trust is an agreement that determines how a person’s property will be distributed during that individual’s life and death. </a:t>
            </a:r>
          </a:p>
          <a:p>
            <a:pPr lvl="1"/>
            <a:endParaRPr lang="en-US" dirty="0"/>
          </a:p>
        </p:txBody>
      </p:sp>
      <p:pic>
        <p:nvPicPr>
          <p:cNvPr id="6146" name="Picture 2" descr="C:\Users\Jessica Rooks\AppData\Local\Microsoft\Windows\Temporary Internet Files\Content.IE5\61PKRI2W\MP90030920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69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39" y="349852"/>
            <a:ext cx="2875430" cy="4952492"/>
          </a:xfrm>
        </p:spPr>
        <p:txBody>
          <a:bodyPr/>
          <a:lstStyle/>
          <a:p>
            <a:r>
              <a:rPr lang="en-US" dirty="0"/>
              <a:t>Who is involved?</a:t>
            </a:r>
          </a:p>
        </p:txBody>
      </p:sp>
      <p:pic>
        <p:nvPicPr>
          <p:cNvPr id="7172" name="Picture 4" descr="https://encrypted-tbn0.gstatic.com/images?q=tbn:ANd9GcRbPg8x3ZW4C773EvQQzXwGWl0o8U0cUOvbY88b9_anGsLuJggE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3.gstatic.com/images?q=tbn:ANd9GcQeU-QKOrtX9LAiRHdOCaXIVyb5bUPYRw5cePvnaELfyglPdv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5031" y="15240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Settlor: creator of the trust; own the property</a:t>
            </a:r>
          </a:p>
        </p:txBody>
      </p:sp>
      <p:pic>
        <p:nvPicPr>
          <p:cNvPr id="7175" name="Picture 7" descr="C:\Users\Jessica Rooks\AppData\Local\Microsoft\Windows\Temporary Internet Files\Content.IE5\FT0D773T\MC9000242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36" y="3397786"/>
            <a:ext cx="1967789" cy="14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s://encrypted-tbn2.gstatic.com/images?q=tbn:ANd9GcQmkX6S6ZFHU7_lYuvndzgqPgiAAO7PIzW30gsq6Au619S5e6uT1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1905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53340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Beneficiary: Person to receive what is in the trust</a:t>
            </a:r>
          </a:p>
        </p:txBody>
      </p:sp>
    </p:spTree>
    <p:extLst>
      <p:ext uri="{BB962C8B-B14F-4D97-AF65-F5344CB8AC3E}">
        <p14:creationId xmlns:p14="http://schemas.microsoft.com/office/powerpoint/2010/main" val="4195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1143000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600" dirty="0"/>
              <a:t>Trustee: Manages  the trust and is legally responsible for what is in the trust. </a:t>
            </a:r>
          </a:p>
          <a:p>
            <a:endParaRPr lang="en-US" dirty="0"/>
          </a:p>
        </p:txBody>
      </p:sp>
      <p:pic>
        <p:nvPicPr>
          <p:cNvPr id="8194" name="Picture 2" descr="C:\Users\Jessica Rooks\AppData\Local\Microsoft\Windows\Temporary Internet Files\Content.IE5\PI5AY3NP\MC90002751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0699"/>
            <a:ext cx="3827678" cy="39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1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354" y="1873252"/>
            <a:ext cx="6153293" cy="1759856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800"/>
              <a:t>Estate Planning Basics:  Wills and how to avoid probate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2853" y="3812722"/>
            <a:ext cx="5398295" cy="9307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Rooks Law Firm, LLC</a:t>
            </a:r>
            <a:endParaRPr lang="en-US"/>
          </a:p>
          <a:p>
            <a:pPr algn="ctr"/>
            <a:r>
              <a:rPr lang="en-US" dirty="0"/>
              <a:t>Jessica Rooks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77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Revocable </a:t>
            </a:r>
          </a:p>
          <a:p>
            <a:pPr algn="ctr"/>
            <a:r>
              <a:rPr lang="en-US" sz="4800" dirty="0"/>
              <a:t>Irrevocable</a:t>
            </a:r>
          </a:p>
        </p:txBody>
      </p:sp>
    </p:spTree>
    <p:extLst>
      <p:ext uri="{BB962C8B-B14F-4D97-AF65-F5344CB8AC3E}">
        <p14:creationId xmlns:p14="http://schemas.microsoft.com/office/powerpoint/2010/main" val="1335877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a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costly to make.</a:t>
            </a:r>
          </a:p>
          <a:p>
            <a:r>
              <a:rPr lang="en-US" dirty="0"/>
              <a:t>Difficult to remember to properly fund it</a:t>
            </a:r>
          </a:p>
          <a:p>
            <a:r>
              <a:rPr lang="en-US" dirty="0"/>
              <a:t>Cost to administer after 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6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4" y="1143294"/>
            <a:ext cx="6269915" cy="4268965"/>
          </a:xfrm>
        </p:spPr>
        <p:txBody>
          <a:bodyPr/>
          <a:lstStyle/>
          <a:p>
            <a:r>
              <a:rPr lang="en-US" dirty="0"/>
              <a:t>Events that </a:t>
            </a:r>
            <a:br>
              <a:rPr lang="en-US" dirty="0"/>
            </a:br>
            <a:r>
              <a:rPr lang="en-US" dirty="0"/>
              <a:t>may need a trust</a:t>
            </a:r>
          </a:p>
        </p:txBody>
      </p:sp>
    </p:spTree>
    <p:extLst>
      <p:ext uri="{BB962C8B-B14F-4D97-AF65-F5344CB8AC3E}">
        <p14:creationId xmlns:p14="http://schemas.microsoft.com/office/powerpoint/2010/main" val="4052422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323741"/>
              </p:ext>
            </p:extLst>
          </p:nvPr>
        </p:nvGraphicFramePr>
        <p:xfrm>
          <a:off x="533400" y="381000"/>
          <a:ext cx="8229600" cy="590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r>
                        <a:rPr lang="en-US" dirty="0"/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Situation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r>
                        <a:rPr lang="en-US" dirty="0"/>
                        <a:t>My children have bad credit or are bad with money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 children may</a:t>
                      </a:r>
                      <a:r>
                        <a:rPr lang="en-US" baseline="0" dirty="0"/>
                        <a:t> squabble  after I am gone.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am in a high estate</a:t>
                      </a:r>
                      <a:r>
                        <a:rPr lang="en-US" baseline="0" dirty="0"/>
                        <a:t> tax bracket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r>
                        <a:rPr lang="en-US" baseline="0" dirty="0"/>
                        <a:t> want my children to inherit but still allow my second spouse to live in the property and use my assets while he/she is alive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r>
                        <a:rPr lang="en-US" dirty="0"/>
                        <a:t>My children may</a:t>
                      </a:r>
                      <a:r>
                        <a:rPr lang="en-US" baseline="0" dirty="0"/>
                        <a:t> get a divorce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My assets are complex and will need help being managed if I</a:t>
                      </a:r>
                      <a:r>
                        <a:rPr lang="en-US" baseline="0" dirty="0"/>
                        <a:t> become disabled or pass away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do not want</a:t>
                      </a:r>
                      <a:r>
                        <a:rPr lang="en-US" baseline="0" dirty="0"/>
                        <a:t> my estate to go into probate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want specific items to go to specific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r>
                        <a:rPr lang="en-US" dirty="0"/>
                        <a:t>My child has a 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r>
                        <a:rPr lang="en-US" baseline="0" dirty="0"/>
                        <a:t> want my children then my grandchildren to have my 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 may need</a:t>
                      </a:r>
                      <a:r>
                        <a:rPr lang="en-US" baseline="0" dirty="0"/>
                        <a:t> Long term Care and can’t afford it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r>
                        <a:rPr lang="en-US" dirty="0"/>
                        <a:t>My</a:t>
                      </a:r>
                      <a:r>
                        <a:rPr lang="en-US" baseline="0" dirty="0"/>
                        <a:t> child is a minor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 Child has drug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55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39" y="510758"/>
            <a:ext cx="7765321" cy="1326321"/>
          </a:xfrm>
        </p:spPr>
        <p:txBody>
          <a:bodyPr>
            <a:normAutofit/>
          </a:bodyPr>
          <a:lstStyle/>
          <a:p>
            <a:r>
              <a:rPr lang="en-US" b="1" dirty="0"/>
              <a:t>About the Presenter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6FF773BC-32FC-4619-AE58-2D6DFAB4F3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100345"/>
              </p:ext>
            </p:extLst>
          </p:nvPr>
        </p:nvGraphicFramePr>
        <p:xfrm>
          <a:off x="685800" y="1935920"/>
          <a:ext cx="7543800" cy="416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23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799817"/>
            <a:ext cx="3810000" cy="27858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Jessica Rooks </a:t>
            </a:r>
            <a:br>
              <a:rPr lang="en-US" sz="2800" dirty="0"/>
            </a:br>
            <a:r>
              <a:rPr lang="en-US" sz="2800" dirty="0"/>
              <a:t>	of</a:t>
            </a:r>
            <a:br>
              <a:rPr lang="en-US" sz="2800" dirty="0"/>
            </a:br>
            <a:r>
              <a:rPr lang="en-US" sz="2800" dirty="0"/>
              <a:t>The Rooks Law Firm</a:t>
            </a:r>
          </a:p>
        </p:txBody>
      </p:sp>
      <p:pic>
        <p:nvPicPr>
          <p:cNvPr id="4" name="Content Placeholder 6" descr="A family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xmlns="" id="{A8A66102-7F9E-4F6D-9A41-F4B88863C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4420"/>
            <a:ext cx="3352800" cy="522681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60FD8AF-382A-4589-869F-ECE9A571C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Probate?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5400" dirty="0"/>
              <a:t>Probate is the way to give the probate property of the deceased to the living.</a:t>
            </a:r>
          </a:p>
          <a:p>
            <a:r>
              <a:rPr lang="en-US" sz="5400" dirty="0"/>
              <a:t>Probate property is property that you don’t know where it goes. </a:t>
            </a:r>
          </a:p>
        </p:txBody>
      </p:sp>
    </p:spTree>
    <p:extLst>
      <p:ext uri="{BB962C8B-B14F-4D97-AF65-F5344CB8AC3E}">
        <p14:creationId xmlns:p14="http://schemas.microsoft.com/office/powerpoint/2010/main" val="337527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essica Rooks\AppData\Local\Microsoft\Windows\Temporary Internet Files\Content.IE5\4HG44HEI\MP90043045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031"/>
            <a:ext cx="31242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ssica Rooks\AppData\Local\Microsoft\Windows\Temporary Internet Files\Content.IE5\FT0D773T\MC90043878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4847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ssica Rooks\AppData\Local\Microsoft\Windows\Temporary Internet Files\Content.IE5\61PKRI2W\MP90040491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1" y="152400"/>
            <a:ext cx="3429000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ssica Rooks\AppData\Local\Microsoft\Windows\Temporary Internet Files\Content.IE5\61PKRI2W\MP900442396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84" y="4114800"/>
            <a:ext cx="4025816" cy="262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ssica Rooks\AppData\Local\Microsoft\Windows\Temporary Internet Files\Content.IE5\FT0D773T\MP90039946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30" y="974540"/>
            <a:ext cx="2495550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0E66A-73BD-449F-A659-6840274A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Probate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C641D1-7AF9-493F-878E-2C1B6C57F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Situation:</a:t>
            </a:r>
          </a:p>
          <a:p>
            <a:pPr lvl="1"/>
            <a:r>
              <a:rPr lang="en-US" dirty="0"/>
              <a:t>Wife has $100,000.00 Bank account with only  her name on it as owner and no beneficiaries.</a:t>
            </a:r>
          </a:p>
          <a:p>
            <a:pPr lvl="1"/>
            <a:r>
              <a:rPr lang="en-US" dirty="0"/>
              <a:t>At time of wife’s death, she was married to her husband, had been for 40 years. Her and her husband had 3 kids.</a:t>
            </a:r>
          </a:p>
          <a:p>
            <a:pPr lvl="1"/>
            <a:r>
              <a:rPr lang="en-US" dirty="0"/>
              <a:t>Who gets the money?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2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Probate</a:t>
            </a:r>
          </a:p>
        </p:txBody>
      </p:sp>
      <p:pic>
        <p:nvPicPr>
          <p:cNvPr id="3074" name="Picture 2" descr="C:\Users\Jessica Rooks\AppData\Local\Microsoft\Windows\Temporary Internet Files\Content.IE5\4HG44HEI\MP9003419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00200"/>
            <a:ext cx="3962401" cy="31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ssica Rooks\AppData\Local\Microsoft\Windows\Temporary Internet Files\Content.IE5\61PKRI2W\MP90044648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686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What is a Will?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legal paper that states who receives your PROBATE property when you die.</a:t>
            </a:r>
          </a:p>
        </p:txBody>
      </p:sp>
      <p:pic>
        <p:nvPicPr>
          <p:cNvPr id="4098" name="Picture 2" descr="C:\Users\Jessica Rooks\AppData\Local\Microsoft\Windows\Temporary Internet Files\Content.IE5\FT0D773T\MP9003092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84298"/>
            <a:ext cx="3657600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17232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41</TotalTime>
  <Words>556</Words>
  <Application>Microsoft Office PowerPoint</Application>
  <PresentationFormat>On-screen Show (4:3)</PresentationFormat>
  <Paragraphs>92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Schoolbook</vt:lpstr>
      <vt:lpstr>Corbel</vt:lpstr>
      <vt:lpstr>Headlines</vt:lpstr>
      <vt:lpstr>Estate Planning Basics:  Wills and Avoiding Probate</vt:lpstr>
      <vt:lpstr>Estate Planning Basics:  Wills and how to avoid probate</vt:lpstr>
      <vt:lpstr>About the Presenter</vt:lpstr>
      <vt:lpstr> Jessica Rooks   of The Rooks Law Firm</vt:lpstr>
      <vt:lpstr>What is Probate?</vt:lpstr>
      <vt:lpstr>PowerPoint Presentation</vt:lpstr>
      <vt:lpstr>Problems of Probate</vt:lpstr>
      <vt:lpstr>Problems of Probate</vt:lpstr>
      <vt:lpstr>What is a Will?</vt:lpstr>
      <vt:lpstr>Benefits of a Will</vt:lpstr>
      <vt:lpstr>PowerPoint Presentation</vt:lpstr>
      <vt:lpstr>Drawbacks of a Will </vt:lpstr>
      <vt:lpstr>Who can make a will?</vt:lpstr>
      <vt:lpstr>How can probate be avoided? </vt:lpstr>
      <vt:lpstr>Non-Probate Concerns</vt:lpstr>
      <vt:lpstr>Trust</vt:lpstr>
      <vt:lpstr>What is a Trust</vt:lpstr>
      <vt:lpstr>Who is involved?</vt:lpstr>
      <vt:lpstr>PowerPoint Presentation</vt:lpstr>
      <vt:lpstr>Types of Trust</vt:lpstr>
      <vt:lpstr>Drawbacks of a Trust</vt:lpstr>
      <vt:lpstr>Events that  may need a trust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Estate Planning Basics:  Wills and Avoiding Probate</dc:title>
  <dc:creator>Jessica Rooks</dc:creator>
  <cp:lastModifiedBy>Melissa Cline</cp:lastModifiedBy>
  <cp:revision>7</cp:revision>
  <dcterms:created xsi:type="dcterms:W3CDTF">2020-04-23T02:48:57Z</dcterms:created>
  <dcterms:modified xsi:type="dcterms:W3CDTF">2022-01-27T22:19:52Z</dcterms:modified>
</cp:coreProperties>
</file>