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8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118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365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3b5c2f590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3b5c2f590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332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de5523a4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de5523a4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15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3b5c2f590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3b5c2f590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0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3b5c2f590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3b5c2f590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9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3b5c2f590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3b5c2f590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76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0569672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0569672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03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de5523a4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de5523a4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52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de5523a4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de5523a4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45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de5523a4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de5523a4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0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3b5c2f59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3b5c2f590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15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3b5c2f59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3b5c2f59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47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3b5c2f59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3b5c2f59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54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3b5c2f59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3b5c2f59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44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0afda8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0afda8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07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3793175" y="1695050"/>
            <a:ext cx="49866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LeAnn Dent, MEd, PLPC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3664325" y="2752875"/>
            <a:ext cx="5244300" cy="19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leann@renewcounseling.us</a:t>
            </a:r>
            <a:endParaRPr sz="3200">
              <a:solidFill>
                <a:schemeClr val="dk2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00" y="316700"/>
            <a:ext cx="2436176" cy="243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75" y="3094305"/>
            <a:ext cx="2155021" cy="161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00" y="423350"/>
            <a:ext cx="8593600" cy="42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Grieving Process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dk1"/>
                </a:solidFill>
              </a:rPr>
              <a:t>While grieving a loss is an inevitable part of life, there are ways to help cope with the pain, come to terms with your grief, and eventually find a meaningful way forward with your life.</a:t>
            </a:r>
            <a:endParaRPr sz="5600">
              <a:solidFill>
                <a:schemeClr val="dk1"/>
              </a:solidFill>
            </a:endParaRPr>
          </a:p>
          <a:p>
            <a:pPr marL="6096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6000">
                <a:solidFill>
                  <a:schemeClr val="dk1"/>
                </a:solidFill>
              </a:rPr>
              <a:t>Acknowledge your pain.</a:t>
            </a:r>
            <a:endParaRPr sz="6000">
              <a:solidFill>
                <a:schemeClr val="dk1"/>
              </a:solidFill>
            </a:endParaRPr>
          </a:p>
          <a:p>
            <a:pPr marL="6096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6000">
                <a:solidFill>
                  <a:schemeClr val="dk1"/>
                </a:solidFill>
              </a:rPr>
              <a:t>Accept that grief can trigger many different and unexpected emotions.</a:t>
            </a:r>
            <a:endParaRPr sz="6000">
              <a:solidFill>
                <a:schemeClr val="dk1"/>
              </a:solidFill>
            </a:endParaRPr>
          </a:p>
          <a:p>
            <a:pPr marL="6096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6000">
                <a:solidFill>
                  <a:schemeClr val="dk1"/>
                </a:solidFill>
              </a:rPr>
              <a:t>Understand that your grieving process will be unique to you.</a:t>
            </a:r>
            <a:endParaRPr sz="6000">
              <a:solidFill>
                <a:schemeClr val="dk1"/>
              </a:solidFill>
            </a:endParaRPr>
          </a:p>
          <a:p>
            <a:pPr marL="6096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6000">
                <a:solidFill>
                  <a:schemeClr val="dk1"/>
                </a:solidFill>
              </a:rPr>
              <a:t>Seek out face-to-face support from people who care about you.</a:t>
            </a:r>
            <a:endParaRPr sz="6000">
              <a:solidFill>
                <a:schemeClr val="dk1"/>
              </a:solidFill>
            </a:endParaRPr>
          </a:p>
          <a:p>
            <a:pPr marL="6096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6000">
                <a:solidFill>
                  <a:schemeClr val="dk1"/>
                </a:solidFill>
              </a:rPr>
              <a:t>Support yourself emotionally by taking care of yourself physically.</a:t>
            </a:r>
            <a:endParaRPr sz="6000">
              <a:solidFill>
                <a:schemeClr val="dk1"/>
              </a:solidFill>
            </a:endParaRPr>
          </a:p>
          <a:p>
            <a:pPr marL="6096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lang="en" sz="6000">
                <a:solidFill>
                  <a:schemeClr val="dk1"/>
                </a:solidFill>
              </a:rPr>
              <a:t>Recognize the difference between grief and depression.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verywellmind.com</a:t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063" y="0"/>
            <a:ext cx="7035876" cy="469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Emotional Symptoms:</a:t>
            </a: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Shock and disbelief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Sadness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Guilt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Fear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Anger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Insecurity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 of Grief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Physical symptoms:</a:t>
            </a: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Fatigue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Nausea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Insomnia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Weight loss or weight gain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Aches and pains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Lowered immunity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471900" y="2020650"/>
            <a:ext cx="8222100" cy="26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Anticipatory Grief</a:t>
            </a:r>
            <a:r>
              <a:rPr lang="en" sz="2100"/>
              <a:t> - before loss has occurred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Disenfranchised Grief</a:t>
            </a:r>
            <a:r>
              <a:rPr lang="en" sz="2100"/>
              <a:t> - when grief is not validated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Complicated Grief</a:t>
            </a:r>
            <a:r>
              <a:rPr lang="en" sz="2100"/>
              <a:t> - when grief remains unresolved and impairs functioning</a:t>
            </a:r>
            <a:endParaRPr sz="2100"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Grief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</a:t>
            </a: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471900" y="2296200"/>
            <a:ext cx="8222100" cy="23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200">
                <a:solidFill>
                  <a:schemeClr val="dk1"/>
                </a:solidFill>
              </a:rPr>
              <a:t>Learn ways to cope by living with grief rather than getting over it.</a:t>
            </a:r>
            <a:endParaRPr sz="2200">
              <a:solidFill>
                <a:schemeClr val="dk1"/>
              </a:solidFill>
            </a:endParaRPr>
          </a:p>
          <a:p>
            <a:pPr marL="914400" lvl="1" indent="-35782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200">
                <a:solidFill>
                  <a:srgbClr val="FF9900"/>
                </a:solidFill>
              </a:rPr>
              <a:t>Grief Workshop #2: Coping with Grief and Loss, 4/8 at 11am</a:t>
            </a:r>
            <a:endParaRPr sz="2200">
              <a:solidFill>
                <a:srgbClr val="FF9900"/>
              </a:solidFill>
            </a:endParaRPr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200">
                <a:solidFill>
                  <a:schemeClr val="dk1"/>
                </a:solidFill>
              </a:rPr>
              <a:t>Find appropriate support.</a:t>
            </a:r>
            <a:endParaRPr sz="2200">
              <a:solidFill>
                <a:schemeClr val="dk1"/>
              </a:solidFill>
            </a:endParaRPr>
          </a:p>
          <a:p>
            <a:pPr marL="914400" lvl="1" indent="-35782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200">
                <a:solidFill>
                  <a:srgbClr val="FF9900"/>
                </a:solidFill>
              </a:rPr>
              <a:t>Six-week Grief Counseling Group, 4/22 at 11am</a:t>
            </a:r>
            <a:endParaRPr sz="22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Grief: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Myths &amp; Facts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Goals: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Discuss myths and facts about grief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Discuss the grieving process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Identify types of grief and associated symptoms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786475" y="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Fact #1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4786475" y="1428750"/>
            <a:ext cx="4235100" cy="29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Loss </a:t>
            </a:r>
            <a:r>
              <a:rPr lang="en" sz="2000"/>
              <a:t>– the event (concrete or ambiguous)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/>
              <a:t>Grief </a:t>
            </a:r>
            <a:r>
              <a:rPr lang="en" sz="2000"/>
              <a:t>– the emotions in response to a loss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/>
              <a:t>Mourning </a:t>
            </a:r>
            <a:r>
              <a:rPr lang="en" sz="2000"/>
              <a:t>– an expression of those emotions</a:t>
            </a:r>
            <a:endParaRPr sz="2000"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65500" y="1836981"/>
            <a:ext cx="4045200" cy="21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Grief, loss, and mourning are the same thing. </a:t>
            </a:r>
            <a:endParaRPr sz="2000">
              <a:solidFill>
                <a:srgbClr val="FF9900"/>
              </a:solidFill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65500" y="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Myth #1</a:t>
            </a:r>
            <a:endParaRPr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4786475" y="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Fact #2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4786475" y="1428750"/>
            <a:ext cx="4235100" cy="29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Everyone grieves differently, and grief doesn’t follow the rules of a specific time limit or pattern of stages.</a:t>
            </a:r>
            <a:endParaRPr sz="200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265500" y="1482300"/>
            <a:ext cx="40452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Everyone grieves in stages, and it should last about one year.  </a:t>
            </a:r>
            <a:endParaRPr sz="2000">
              <a:solidFill>
                <a:srgbClr val="FF9900"/>
              </a:solidFill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265500" y="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Myth #2</a:t>
            </a:r>
            <a:endParaRPr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786475" y="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Fact #3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2"/>
          </p:nvPr>
        </p:nvSpPr>
        <p:spPr>
          <a:xfrm>
            <a:off x="4786475" y="1428750"/>
            <a:ext cx="4235100" cy="2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Pain is a natural part of life, but avoiding or ignoring it is only a temporary solution.</a:t>
            </a:r>
            <a:endParaRPr sz="200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265500" y="1482299"/>
            <a:ext cx="40452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Ignoring your pain will help it go away.</a:t>
            </a:r>
            <a:endParaRPr sz="2000">
              <a:solidFill>
                <a:srgbClr val="FF9900"/>
              </a:solidFill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265500" y="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Myth #3</a:t>
            </a:r>
            <a:endParaRPr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786475" y="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Fact #4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786475" y="1428750"/>
            <a:ext cx="4235100" cy="2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Moving on means accepting loss and keeping meaningful memories. </a:t>
            </a:r>
            <a:endParaRPr sz="200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265500" y="1428750"/>
            <a:ext cx="40452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Moving on means forgetting about your loss.</a:t>
            </a:r>
            <a:endParaRPr sz="2000">
              <a:solidFill>
                <a:srgbClr val="FF9900"/>
              </a:solidFill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265500" y="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Myth #4</a:t>
            </a:r>
            <a:endParaRPr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786475" y="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Fact #5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4786475" y="1428750"/>
            <a:ext cx="4235100" cy="29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Grief changes but does not follow a timeline. </a:t>
            </a:r>
            <a:endParaRPr sz="2000"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265500" y="1602250"/>
            <a:ext cx="4045200" cy="28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Grief gets better over time and has an endpoint.</a:t>
            </a:r>
            <a:endParaRPr sz="2000">
              <a:solidFill>
                <a:srgbClr val="FF9900"/>
              </a:solidFill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265500" y="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Myth #5</a:t>
            </a:r>
            <a:endParaRPr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8239"/>
            <a:ext cx="9143999" cy="442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On-screen Show (16:9)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Roboto</vt:lpstr>
      <vt:lpstr>Arial</vt:lpstr>
      <vt:lpstr>Material</vt:lpstr>
      <vt:lpstr>LeAnn Dent, MEd, PLPC</vt:lpstr>
      <vt:lpstr>Introduction to Grief:</vt:lpstr>
      <vt:lpstr>Goals:</vt:lpstr>
      <vt:lpstr>Fact #1</vt:lpstr>
      <vt:lpstr>Fact #2</vt:lpstr>
      <vt:lpstr>Fact #3</vt:lpstr>
      <vt:lpstr>Fact #4</vt:lpstr>
      <vt:lpstr>Fact #5</vt:lpstr>
      <vt:lpstr>PowerPoint Presentation</vt:lpstr>
      <vt:lpstr>PowerPoint Presentation</vt:lpstr>
      <vt:lpstr>The Grieving Process</vt:lpstr>
      <vt:lpstr>PowerPoint Presentation</vt:lpstr>
      <vt:lpstr>Symptoms of Grief</vt:lpstr>
      <vt:lpstr>Types of Grief</vt:lpstr>
      <vt:lpstr>Moving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LeAnn Dent, MEd, PLPC</dc:title>
  <dc:creator>Melissa Cline</dc:creator>
  <cp:lastModifiedBy>Melissa Cline</cp:lastModifiedBy>
  <cp:revision>1</cp:revision>
  <dcterms:modified xsi:type="dcterms:W3CDTF">2022-04-01T14:53:39Z</dcterms:modified>
</cp:coreProperties>
</file>